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8" r:id="rId1"/>
  </p:sldMasterIdLst>
  <p:notesMasterIdLst>
    <p:notesMasterId r:id="rId29"/>
  </p:notesMasterIdLst>
  <p:sldIdLst>
    <p:sldId id="256" r:id="rId2"/>
    <p:sldId id="263" r:id="rId3"/>
    <p:sldId id="294" r:id="rId4"/>
    <p:sldId id="295" r:id="rId5"/>
    <p:sldId id="314" r:id="rId6"/>
    <p:sldId id="296" r:id="rId7"/>
    <p:sldId id="297" r:id="rId8"/>
    <p:sldId id="298" r:id="rId9"/>
    <p:sldId id="299" r:id="rId10"/>
    <p:sldId id="300" r:id="rId11"/>
    <p:sldId id="301" r:id="rId12"/>
    <p:sldId id="302" r:id="rId13"/>
    <p:sldId id="303" r:id="rId14"/>
    <p:sldId id="304" r:id="rId15"/>
    <p:sldId id="305" r:id="rId16"/>
    <p:sldId id="306" r:id="rId17"/>
    <p:sldId id="307" r:id="rId18"/>
    <p:sldId id="308" r:id="rId19"/>
    <p:sldId id="309" r:id="rId20"/>
    <p:sldId id="310" r:id="rId21"/>
    <p:sldId id="312" r:id="rId22"/>
    <p:sldId id="313" r:id="rId23"/>
    <p:sldId id="315" r:id="rId24"/>
    <p:sldId id="316" r:id="rId25"/>
    <p:sldId id="262" r:id="rId26"/>
    <p:sldId id="317" r:id="rId27"/>
    <p:sldId id="318" r:id="rId28"/>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3382" autoAdjust="0"/>
    <p:restoredTop sz="86495" autoAdjust="0"/>
  </p:normalViewPr>
  <p:slideViewPr>
    <p:cSldViewPr>
      <p:cViewPr varScale="1">
        <p:scale>
          <a:sx n="116" d="100"/>
          <a:sy n="116" d="100"/>
        </p:scale>
        <p:origin x="1210" y="67"/>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A5CEC5-8DD7-48E8-8DA3-920EF57EF288}" type="datetimeFigureOut">
              <a:rPr lang="zh-CN" altLang="en-US" smtClean="0"/>
              <a:t>2025/11/10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37353C1-A77C-4DD2-9638-E8B2A02CDD5C}" type="slidenum">
              <a:rPr lang="zh-CN" altLang="en-US" smtClean="0"/>
              <a:t>‹#›</a:t>
            </a:fld>
            <a:endParaRPr lang="zh-CN" altLang="en-US"/>
          </a:p>
        </p:txBody>
      </p:sp>
    </p:spTree>
    <p:extLst>
      <p:ext uri="{BB962C8B-B14F-4D97-AF65-F5344CB8AC3E}">
        <p14:creationId xmlns:p14="http://schemas.microsoft.com/office/powerpoint/2010/main" val="22232200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137353C1-A77C-4DD2-9638-E8B2A02CDD5C}" type="slidenum">
              <a:rPr lang="zh-CN" altLang="en-US" smtClean="0"/>
              <a:t>1</a:t>
            </a:fld>
            <a:endParaRPr lang="zh-CN" altLang="en-US"/>
          </a:p>
        </p:txBody>
      </p:sp>
    </p:spTree>
    <p:extLst>
      <p:ext uri="{BB962C8B-B14F-4D97-AF65-F5344CB8AC3E}">
        <p14:creationId xmlns:p14="http://schemas.microsoft.com/office/powerpoint/2010/main" val="2918216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D85BD0-5B6E-0352-7A1E-A9E7AD2C9A4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C29217A-BBB3-7AC1-429D-DBB708239E2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F0260B67-5E0C-6002-477D-4B8EA68DF7F2}"/>
              </a:ext>
            </a:extLst>
          </p:cNvPr>
          <p:cNvSpPr>
            <a:spLocks noGrp="1"/>
          </p:cNvSpPr>
          <p:nvPr>
            <p:ph type="body" idx="1"/>
          </p:nvPr>
        </p:nvSpPr>
        <p:spPr/>
        <p:txBody>
          <a:bodyPr/>
          <a:lstStyle/>
          <a:p>
            <a:r>
              <a:rPr lang="zh-CN" altLang="zh-CN" sz="1200" kern="1200" dirty="0">
                <a:solidFill>
                  <a:schemeClr val="tx1"/>
                </a:solidFill>
                <a:effectLst/>
                <a:latin typeface="+mn-lt"/>
                <a:ea typeface="+mn-ea"/>
                <a:cs typeface="+mn-cs"/>
              </a:rPr>
              <a:t>小管家位于可视化页面侧栏，作为面向分析师的交互式自然语言接口，允许用户以自然语言询问数据洞察或生成并执行分析类</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查询，快速把可视化与数据查询能力联合起来，提升探索效率与决策支持速度，其中调用的接口为</a:t>
            </a:r>
            <a:r>
              <a:rPr lang="en-US" altLang="zh-CN" sz="1200" kern="1200" dirty="0" err="1">
                <a:solidFill>
                  <a:schemeClr val="tx1"/>
                </a:solidFill>
                <a:effectLst/>
                <a:latin typeface="+mn-lt"/>
                <a:ea typeface="+mn-ea"/>
                <a:cs typeface="+mn-cs"/>
              </a:rPr>
              <a:t>Deepseek</a:t>
            </a:r>
            <a:r>
              <a:rPr lang="zh-CN" altLang="zh-CN" sz="1200" kern="1200" dirty="0">
                <a:solidFill>
                  <a:schemeClr val="tx1"/>
                </a:solidFill>
                <a:effectLst/>
                <a:latin typeface="+mn-lt"/>
                <a:ea typeface="+mn-ea"/>
                <a:cs typeface="+mn-cs"/>
              </a:rPr>
              <a:t>提供。</a:t>
            </a:r>
          </a:p>
          <a:p>
            <a:r>
              <a:rPr lang="zh-CN" altLang="zh-CN" sz="1200" kern="1200" dirty="0">
                <a:solidFill>
                  <a:schemeClr val="tx1"/>
                </a:solidFill>
                <a:effectLst/>
                <a:latin typeface="+mn-lt"/>
                <a:ea typeface="+mn-ea"/>
                <a:cs typeface="+mn-cs"/>
              </a:rPr>
              <a:t>具体的功能流程为用户输入问题 → 前端将问题与当前上下文（如选中地区摘要）发送到模型生成参数化</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 若模型返回合法</a:t>
            </a:r>
            <a:r>
              <a:rPr lang="en-US" altLang="zh-CN" sz="1200" kern="1200" dirty="0">
                <a:solidFill>
                  <a:schemeClr val="tx1"/>
                </a:solidFill>
                <a:effectLst/>
                <a:latin typeface="+mn-lt"/>
                <a:ea typeface="+mn-ea"/>
                <a:cs typeface="+mn-cs"/>
              </a:rPr>
              <a:t> SQL</a:t>
            </a:r>
            <a:r>
              <a:rPr lang="zh-CN" altLang="zh-CN" sz="1200" kern="1200" dirty="0">
                <a:solidFill>
                  <a:schemeClr val="tx1"/>
                </a:solidFill>
                <a:effectLst/>
                <a:latin typeface="+mn-lt"/>
                <a:ea typeface="+mn-ea"/>
                <a:cs typeface="+mn-cs"/>
              </a:rPr>
              <a:t>，系统根据“自动执行”开关，安全执行只读查询并返回结构化结果 → 将查询结果回传给模型生成最终的自然语言回答并展示给用户；若生成或执行失败，则回退到普通对话代理以提供文本回复。</a:t>
            </a:r>
          </a:p>
          <a:p>
            <a:r>
              <a:rPr lang="zh-CN" altLang="zh-CN" sz="1200" kern="1200" dirty="0">
                <a:solidFill>
                  <a:schemeClr val="tx1"/>
                </a:solidFill>
                <a:effectLst/>
                <a:latin typeface="+mn-lt"/>
                <a:ea typeface="+mn-ea"/>
                <a:cs typeface="+mn-cs"/>
              </a:rPr>
              <a:t>该操作是安全可控的，执行仅限只读查询（后端接口对写操作和危险语句做严格限制）；模型建议的</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为参数化形式并在后端做二次校验后执行；同时提供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自动执行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开关，允许用户在手动审核</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后再执行以增强可控性。</a:t>
            </a:r>
          </a:p>
          <a:p>
            <a:r>
              <a:rPr lang="zh-CN" altLang="zh-CN" sz="1200" kern="1200" dirty="0">
                <a:solidFill>
                  <a:schemeClr val="tx1"/>
                </a:solidFill>
                <a:effectLst/>
                <a:latin typeface="+mn-lt"/>
                <a:ea typeface="+mn-ea"/>
                <a:cs typeface="+mn-cs"/>
              </a:rPr>
              <a:t>附带的一个功能是，当点击地图上任何一个省份的饼状图的时候，小助手会自动读取该省份的有关信息并输出。</a:t>
            </a:r>
          </a:p>
          <a:p>
            <a:endParaRPr lang="zh-CN" altLang="en-US" dirty="0"/>
          </a:p>
        </p:txBody>
      </p:sp>
      <p:sp>
        <p:nvSpPr>
          <p:cNvPr id="4" name="灯片编号占位符 3">
            <a:extLst>
              <a:ext uri="{FF2B5EF4-FFF2-40B4-BE49-F238E27FC236}">
                <a16:creationId xmlns:a16="http://schemas.microsoft.com/office/drawing/2014/main" id="{05FDD79E-F1D0-6C67-4C9D-032FA0A74F91}"/>
              </a:ext>
            </a:extLst>
          </p:cNvPr>
          <p:cNvSpPr>
            <a:spLocks noGrp="1"/>
          </p:cNvSpPr>
          <p:nvPr>
            <p:ph type="sldNum" sz="quarter" idx="5"/>
          </p:nvPr>
        </p:nvSpPr>
        <p:spPr/>
        <p:txBody>
          <a:bodyPr/>
          <a:lstStyle/>
          <a:p>
            <a:fld id="{137353C1-A77C-4DD2-9638-E8B2A02CDD5C}" type="slidenum">
              <a:rPr lang="zh-CN" altLang="en-US" smtClean="0"/>
              <a:t>17</a:t>
            </a:fld>
            <a:endParaRPr lang="zh-CN" altLang="en-US"/>
          </a:p>
        </p:txBody>
      </p:sp>
    </p:spTree>
    <p:extLst>
      <p:ext uri="{BB962C8B-B14F-4D97-AF65-F5344CB8AC3E}">
        <p14:creationId xmlns:p14="http://schemas.microsoft.com/office/powerpoint/2010/main" val="246729216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C33D88-0C5D-FDD1-D906-D381E4EE4BC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2C9FBDE-7774-E626-FCA9-1FFA6ABDCFA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2721169A-52F1-0207-276F-E93924AD6751}"/>
              </a:ext>
            </a:extLst>
          </p:cNvPr>
          <p:cNvSpPr>
            <a:spLocks noGrp="1"/>
          </p:cNvSpPr>
          <p:nvPr>
            <p:ph type="body" idx="1"/>
          </p:nvPr>
        </p:nvSpPr>
        <p:spPr/>
        <p:txBody>
          <a:bodyPr/>
          <a:lstStyle/>
          <a:p>
            <a:r>
              <a:rPr lang="zh-CN" altLang="zh-CN" sz="1200" kern="1200" dirty="0">
                <a:solidFill>
                  <a:schemeClr val="tx1"/>
                </a:solidFill>
                <a:effectLst/>
                <a:latin typeface="+mn-lt"/>
                <a:ea typeface="+mn-ea"/>
                <a:cs typeface="+mn-cs"/>
              </a:rPr>
              <a:t>模块位于系统的推理面板，作为面向临床图像分析师与研究者的交互接口，集成图像上传、模型推理、分割结果可视化与人工修正流程，旨在把自动化分割与用户专家知识结合，加速标注、验证与模型迭代。由于传染病可能会引发人体内各种器官的连锁反应，所以在该系统中提供医学图像分割模型，在辅助医生诊断的同时丰富该系统功能，让该系统实用性增强。</a:t>
            </a:r>
          </a:p>
          <a:p>
            <a:r>
              <a:rPr lang="zh-CN" altLang="zh-CN" sz="1200" kern="1200" dirty="0">
                <a:solidFill>
                  <a:schemeClr val="tx1"/>
                </a:solidFill>
                <a:effectLst/>
                <a:latin typeface="+mn-lt"/>
                <a:ea typeface="+mn-ea"/>
                <a:cs typeface="+mn-cs"/>
              </a:rPr>
              <a:t>具体的功能流程为用户上传医学图像（</a:t>
            </a:r>
            <a:r>
              <a:rPr lang="en-US" altLang="zh-CN" sz="1200" kern="1200" dirty="0">
                <a:solidFill>
                  <a:schemeClr val="tx1"/>
                </a:solidFill>
                <a:effectLst/>
                <a:latin typeface="+mn-lt"/>
                <a:ea typeface="+mn-ea"/>
                <a:cs typeface="+mn-cs"/>
              </a:rPr>
              <a:t>PNG/JPG/ DICOM</a:t>
            </a:r>
            <a:r>
              <a:rPr lang="zh-CN" altLang="zh-CN" sz="1200" kern="1200" dirty="0">
                <a:solidFill>
                  <a:schemeClr val="tx1"/>
                </a:solidFill>
                <a:effectLst/>
                <a:latin typeface="+mn-lt"/>
                <a:ea typeface="+mn-ea"/>
                <a:cs typeface="+mn-cs"/>
              </a:rPr>
              <a:t>），前端将图像以</a:t>
            </a:r>
            <a:r>
              <a:rPr lang="en-US" altLang="zh-CN" sz="1200" kern="1200" dirty="0">
                <a:solidFill>
                  <a:schemeClr val="tx1"/>
                </a:solidFill>
                <a:effectLst/>
                <a:latin typeface="+mn-lt"/>
                <a:ea typeface="+mn-ea"/>
                <a:cs typeface="+mn-cs"/>
              </a:rPr>
              <a:t> multipart/form-data </a:t>
            </a:r>
            <a:r>
              <a:rPr lang="zh-CN" altLang="zh-CN" sz="1200" kern="1200" dirty="0">
                <a:solidFill>
                  <a:schemeClr val="tx1"/>
                </a:solidFill>
                <a:effectLst/>
                <a:latin typeface="+mn-lt"/>
                <a:ea typeface="+mn-ea"/>
                <a:cs typeface="+mn-cs"/>
              </a:rPr>
              <a:t>发送到后端推理接口（示例</a:t>
            </a:r>
            <a:r>
              <a:rPr lang="en-US" altLang="zh-CN" sz="1200" kern="1200" dirty="0">
                <a:solidFill>
                  <a:schemeClr val="tx1"/>
                </a:solidFill>
                <a:effectLst/>
                <a:latin typeface="+mn-lt"/>
                <a:ea typeface="+mn-ea"/>
                <a:cs typeface="+mn-cs"/>
              </a:rPr>
              <a:t> /model/predict</a:t>
            </a:r>
            <a:r>
              <a:rPr lang="zh-CN" altLang="zh-CN" sz="1200" kern="1200" dirty="0">
                <a:solidFill>
                  <a:schemeClr val="tx1"/>
                </a:solidFill>
                <a:effectLst/>
                <a:latin typeface="+mn-lt"/>
                <a:ea typeface="+mn-ea"/>
                <a:cs typeface="+mn-cs"/>
              </a:rPr>
              <a:t>）；后端返回分割掩码、叠加可视化图、以及可选的置信度图（</a:t>
            </a:r>
            <a:r>
              <a:rPr lang="en-US" altLang="zh-CN" sz="1200" kern="1200" dirty="0">
                <a:solidFill>
                  <a:schemeClr val="tx1"/>
                </a:solidFill>
                <a:effectLst/>
                <a:latin typeface="+mn-lt"/>
                <a:ea typeface="+mn-ea"/>
                <a:cs typeface="+mn-cs"/>
              </a:rPr>
              <a:t>confidence map</a:t>
            </a:r>
            <a:r>
              <a:rPr lang="zh-CN" altLang="zh-CN" sz="1200" kern="1200" dirty="0">
                <a:solidFill>
                  <a:schemeClr val="tx1"/>
                </a:solidFill>
                <a:effectLst/>
                <a:latin typeface="+mn-lt"/>
                <a:ea typeface="+mn-ea"/>
                <a:cs typeface="+mn-cs"/>
              </a:rPr>
              <a:t>）；前端展示原图、掩码叠加与图例。</a:t>
            </a:r>
          </a:p>
        </p:txBody>
      </p:sp>
      <p:sp>
        <p:nvSpPr>
          <p:cNvPr id="4" name="灯片编号占位符 3">
            <a:extLst>
              <a:ext uri="{FF2B5EF4-FFF2-40B4-BE49-F238E27FC236}">
                <a16:creationId xmlns:a16="http://schemas.microsoft.com/office/drawing/2014/main" id="{66A6E223-E4C2-40D8-30B6-3469E94C79EE}"/>
              </a:ext>
            </a:extLst>
          </p:cNvPr>
          <p:cNvSpPr>
            <a:spLocks noGrp="1"/>
          </p:cNvSpPr>
          <p:nvPr>
            <p:ph type="sldNum" sz="quarter" idx="5"/>
          </p:nvPr>
        </p:nvSpPr>
        <p:spPr/>
        <p:txBody>
          <a:bodyPr/>
          <a:lstStyle/>
          <a:p>
            <a:fld id="{137353C1-A77C-4DD2-9638-E8B2A02CDD5C}" type="slidenum">
              <a:rPr lang="zh-CN" altLang="en-US" smtClean="0"/>
              <a:t>18</a:t>
            </a:fld>
            <a:endParaRPr lang="zh-CN" altLang="en-US"/>
          </a:p>
        </p:txBody>
      </p:sp>
    </p:spTree>
    <p:extLst>
      <p:ext uri="{BB962C8B-B14F-4D97-AF65-F5344CB8AC3E}">
        <p14:creationId xmlns:p14="http://schemas.microsoft.com/office/powerpoint/2010/main" val="36241915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1DF90A0-C494-DBCD-988C-A2D1F0EE615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8BACD53-CEF4-12CF-817F-F0FD791C42F4}"/>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27C7F18-E4E5-E9E5-1DF3-065C6FD11A89}"/>
              </a:ext>
            </a:extLst>
          </p:cNvPr>
          <p:cNvSpPr>
            <a:spLocks noGrp="1"/>
          </p:cNvSpPr>
          <p:nvPr>
            <p:ph type="body" idx="1"/>
          </p:nvPr>
        </p:nvSpPr>
        <p:spPr/>
        <p:txBody>
          <a:bodyPr/>
          <a:lstStyle/>
          <a:p>
            <a:r>
              <a:rPr lang="zh-CN" altLang="zh-CN" sz="1200" kern="1200" dirty="0">
                <a:solidFill>
                  <a:schemeClr val="tx1"/>
                </a:solidFill>
                <a:effectLst/>
                <a:latin typeface="+mn-lt"/>
                <a:ea typeface="+mn-ea"/>
                <a:cs typeface="+mn-cs"/>
              </a:rPr>
              <a:t>由上可见模型在分割方面未出现</a:t>
            </a:r>
            <a:r>
              <a:rPr lang="en-US" altLang="zh-CN" sz="1200" kern="1200" dirty="0">
                <a:solidFill>
                  <a:schemeClr val="tx1"/>
                </a:solidFill>
                <a:effectLst/>
                <a:latin typeface="+mn-lt"/>
                <a:ea typeface="+mn-ea"/>
                <a:cs typeface="+mn-cs"/>
              </a:rPr>
              <a:t>Red=Wrong</a:t>
            </a:r>
            <a:r>
              <a:rPr lang="zh-CN" altLang="zh-CN" sz="1200" kern="1200" dirty="0">
                <a:solidFill>
                  <a:schemeClr val="tx1"/>
                </a:solidFill>
                <a:effectLst/>
                <a:latin typeface="+mn-lt"/>
                <a:ea typeface="+mn-ea"/>
                <a:cs typeface="+mn-cs"/>
              </a:rPr>
              <a:t>的问题。</a:t>
            </a:r>
          </a:p>
        </p:txBody>
      </p:sp>
      <p:sp>
        <p:nvSpPr>
          <p:cNvPr id="4" name="灯片编号占位符 3">
            <a:extLst>
              <a:ext uri="{FF2B5EF4-FFF2-40B4-BE49-F238E27FC236}">
                <a16:creationId xmlns:a16="http://schemas.microsoft.com/office/drawing/2014/main" id="{38301300-CA35-949C-0342-95A059E0FB5E}"/>
              </a:ext>
            </a:extLst>
          </p:cNvPr>
          <p:cNvSpPr>
            <a:spLocks noGrp="1"/>
          </p:cNvSpPr>
          <p:nvPr>
            <p:ph type="sldNum" sz="quarter" idx="5"/>
          </p:nvPr>
        </p:nvSpPr>
        <p:spPr/>
        <p:txBody>
          <a:bodyPr/>
          <a:lstStyle/>
          <a:p>
            <a:fld id="{137353C1-A77C-4DD2-9638-E8B2A02CDD5C}" type="slidenum">
              <a:rPr lang="zh-CN" altLang="en-US" smtClean="0"/>
              <a:t>19</a:t>
            </a:fld>
            <a:endParaRPr lang="zh-CN" altLang="en-US"/>
          </a:p>
        </p:txBody>
      </p:sp>
    </p:spTree>
    <p:extLst>
      <p:ext uri="{BB962C8B-B14F-4D97-AF65-F5344CB8AC3E}">
        <p14:creationId xmlns:p14="http://schemas.microsoft.com/office/powerpoint/2010/main" val="26159899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A5C4BCB-8CB5-3E9F-1134-5D54EF7BECC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EFF2F19A-AF53-CE29-88A8-0A6690F78A4B}"/>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5AB4AA1B-94F2-43CA-A981-9C4E2BD240BB}"/>
              </a:ext>
            </a:extLst>
          </p:cNvPr>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7D36B689-E8FB-1744-B11D-93554B050167}"/>
              </a:ext>
            </a:extLst>
          </p:cNvPr>
          <p:cNvSpPr>
            <a:spLocks noGrp="1"/>
          </p:cNvSpPr>
          <p:nvPr>
            <p:ph type="sldNum" sz="quarter" idx="5"/>
          </p:nvPr>
        </p:nvSpPr>
        <p:spPr/>
        <p:txBody>
          <a:bodyPr/>
          <a:lstStyle/>
          <a:p>
            <a:fld id="{137353C1-A77C-4DD2-9638-E8B2A02CDD5C}" type="slidenum">
              <a:rPr lang="zh-CN" altLang="en-US" smtClean="0"/>
              <a:t>20</a:t>
            </a:fld>
            <a:endParaRPr lang="zh-CN" altLang="en-US"/>
          </a:p>
        </p:txBody>
      </p:sp>
    </p:spTree>
    <p:extLst>
      <p:ext uri="{BB962C8B-B14F-4D97-AF65-F5344CB8AC3E}">
        <p14:creationId xmlns:p14="http://schemas.microsoft.com/office/powerpoint/2010/main" val="35731882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421B6C-FFCC-5B16-7A43-15A3A5198610}"/>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684C518A-89B5-E489-0C04-483A56719C66}"/>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B9A2662-A024-3BFC-2AC7-F2E2FD827D57}"/>
              </a:ext>
            </a:extLst>
          </p:cNvPr>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8A2A11F3-87EF-349F-3F32-BCD3AF585860}"/>
              </a:ext>
            </a:extLst>
          </p:cNvPr>
          <p:cNvSpPr>
            <a:spLocks noGrp="1"/>
          </p:cNvSpPr>
          <p:nvPr>
            <p:ph type="sldNum" sz="quarter" idx="5"/>
          </p:nvPr>
        </p:nvSpPr>
        <p:spPr/>
        <p:txBody>
          <a:bodyPr/>
          <a:lstStyle/>
          <a:p>
            <a:fld id="{137353C1-A77C-4DD2-9638-E8B2A02CDD5C}" type="slidenum">
              <a:rPr lang="zh-CN" altLang="en-US" smtClean="0"/>
              <a:t>21</a:t>
            </a:fld>
            <a:endParaRPr lang="zh-CN" altLang="en-US"/>
          </a:p>
        </p:txBody>
      </p:sp>
    </p:spTree>
    <p:extLst>
      <p:ext uri="{BB962C8B-B14F-4D97-AF65-F5344CB8AC3E}">
        <p14:creationId xmlns:p14="http://schemas.microsoft.com/office/powerpoint/2010/main" val="25536369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788954-8F72-0C1C-FC97-655540281AB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34EB2D-41A2-72D2-D532-B3F0D155B36A}"/>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5EE28B-0ADD-5C22-F2C3-E3EE868142B6}"/>
              </a:ext>
            </a:extLst>
          </p:cNvPr>
          <p:cNvSpPr>
            <a:spLocks noGrp="1"/>
          </p:cNvSpPr>
          <p:nvPr>
            <p:ph type="body" idx="1"/>
          </p:nvPr>
        </p:nvSpPr>
        <p:spPr/>
        <p:txBody>
          <a:bodyPr/>
          <a:lstStyle/>
          <a:p>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A5A373CB-3934-B981-A9BB-348091318D0E}"/>
              </a:ext>
            </a:extLst>
          </p:cNvPr>
          <p:cNvSpPr>
            <a:spLocks noGrp="1"/>
          </p:cNvSpPr>
          <p:nvPr>
            <p:ph type="sldNum" sz="quarter" idx="5"/>
          </p:nvPr>
        </p:nvSpPr>
        <p:spPr/>
        <p:txBody>
          <a:bodyPr/>
          <a:lstStyle/>
          <a:p>
            <a:fld id="{137353C1-A77C-4DD2-9638-E8B2A02CDD5C}" type="slidenum">
              <a:rPr lang="zh-CN" altLang="en-US" smtClean="0"/>
              <a:t>22</a:t>
            </a:fld>
            <a:endParaRPr lang="zh-CN" altLang="en-US"/>
          </a:p>
        </p:txBody>
      </p:sp>
    </p:spTree>
    <p:extLst>
      <p:ext uri="{BB962C8B-B14F-4D97-AF65-F5344CB8AC3E}">
        <p14:creationId xmlns:p14="http://schemas.microsoft.com/office/powerpoint/2010/main" val="42053271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019176-2658-8648-4761-54E52B6A885B}"/>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F455136-ACB4-387A-F787-1DC2D25D8E4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EBEC0F0C-A501-981A-92B1-B2FFA33549B2}"/>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北方（如北京）流感高峰在秋冬季（</a:t>
            </a:r>
            <a:r>
              <a:rPr lang="en-US" altLang="zh-CN" sz="1200" b="0" i="0" kern="1200" dirty="0">
                <a:solidFill>
                  <a:schemeClr val="tx1"/>
                </a:solidFill>
                <a:effectLst/>
                <a:latin typeface="+mn-lt"/>
                <a:ea typeface="+mn-ea"/>
                <a:cs typeface="+mn-cs"/>
              </a:rPr>
              <a:t>10–12</a:t>
            </a:r>
            <a:r>
              <a:rPr lang="zh-CN" altLang="en-US" sz="1200" b="0" i="0" kern="1200" dirty="0">
                <a:solidFill>
                  <a:schemeClr val="tx1"/>
                </a:solidFill>
                <a:effectLst/>
                <a:latin typeface="+mn-lt"/>
                <a:ea typeface="+mn-ea"/>
                <a:cs typeface="+mn-cs"/>
              </a:rPr>
              <a:t>月），南方（如广东）则呈现夏、冬双峰（</a:t>
            </a:r>
            <a:r>
              <a:rPr lang="en-US" altLang="zh-CN" sz="1200" b="0" i="0" kern="1200" dirty="0">
                <a:solidFill>
                  <a:schemeClr val="tx1"/>
                </a:solidFill>
                <a:effectLst/>
                <a:latin typeface="+mn-lt"/>
                <a:ea typeface="+mn-ea"/>
                <a:cs typeface="+mn-cs"/>
              </a:rPr>
              <a:t>7–9</a:t>
            </a:r>
            <a:r>
              <a:rPr lang="zh-CN" altLang="en-US" sz="1200" b="0" i="0" kern="1200" dirty="0">
                <a:solidFill>
                  <a:schemeClr val="tx1"/>
                </a:solidFill>
                <a:effectLst/>
                <a:latin typeface="+mn-lt"/>
                <a:ea typeface="+mn-ea"/>
                <a:cs typeface="+mn-cs"/>
              </a:rPr>
              <a:t>月及</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月），东部（如上海）集中于春秋季（</a:t>
            </a:r>
            <a:r>
              <a:rPr lang="en-US" altLang="zh-CN" sz="1200" b="0" i="0" kern="1200" dirty="0">
                <a:solidFill>
                  <a:schemeClr val="tx1"/>
                </a:solidFill>
                <a:effectLst/>
                <a:latin typeface="+mn-lt"/>
                <a:ea typeface="+mn-ea"/>
                <a:cs typeface="+mn-cs"/>
              </a:rPr>
              <a:t>4–6</a:t>
            </a:r>
            <a:r>
              <a:rPr lang="zh-CN" altLang="en-US" sz="1200" b="0" i="0" kern="1200" dirty="0">
                <a:solidFill>
                  <a:schemeClr val="tx1"/>
                </a:solidFill>
                <a:effectLst/>
                <a:latin typeface="+mn-lt"/>
                <a:ea typeface="+mn-ea"/>
                <a:cs typeface="+mn-cs"/>
              </a:rPr>
              <a:t>月及</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月），西部（如四川）集中于深冬（</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月），而中部（如河南）因气候过渡性呈现多峰波动。这种时空分布说明，地理位置通过气候条件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如温度、湿度与季节变化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直接影响了传染病的传播节奏，提示疾控策略应因地制宜，依据本地气候特征精准部署防控时段。</a:t>
            </a:r>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7BFFDD47-746F-8963-E3E0-E76B684B1497}"/>
              </a:ext>
            </a:extLst>
          </p:cNvPr>
          <p:cNvSpPr>
            <a:spLocks noGrp="1"/>
          </p:cNvSpPr>
          <p:nvPr>
            <p:ph type="sldNum" sz="quarter" idx="5"/>
          </p:nvPr>
        </p:nvSpPr>
        <p:spPr/>
        <p:txBody>
          <a:bodyPr/>
          <a:lstStyle/>
          <a:p>
            <a:fld id="{137353C1-A77C-4DD2-9638-E8B2A02CDD5C}" type="slidenum">
              <a:rPr lang="zh-CN" altLang="en-US" smtClean="0"/>
              <a:t>23</a:t>
            </a:fld>
            <a:endParaRPr lang="zh-CN" altLang="en-US"/>
          </a:p>
        </p:txBody>
      </p:sp>
    </p:spTree>
    <p:extLst>
      <p:ext uri="{BB962C8B-B14F-4D97-AF65-F5344CB8AC3E}">
        <p14:creationId xmlns:p14="http://schemas.microsoft.com/office/powerpoint/2010/main" val="7387990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58025E-001F-DB4E-EF9F-6E76E6BF88CD}"/>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B50111B4-F323-3E12-A175-79551F33F6AD}"/>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DF0950E1-C714-2BFB-49B2-037A5E015592}"/>
              </a:ext>
            </a:extLst>
          </p:cNvPr>
          <p:cNvSpPr>
            <a:spLocks noGrp="1"/>
          </p:cNvSpPr>
          <p:nvPr>
            <p:ph type="body" idx="1"/>
          </p:nvPr>
        </p:nvSpPr>
        <p:spPr/>
        <p:txBody>
          <a:bodyPr/>
          <a:lstStyle/>
          <a:p>
            <a:r>
              <a:rPr lang="zh-CN" altLang="en-US" sz="1200" b="0" i="0" kern="1200" dirty="0">
                <a:solidFill>
                  <a:schemeClr val="tx1"/>
                </a:solidFill>
                <a:effectLst/>
                <a:latin typeface="+mn-lt"/>
                <a:ea typeface="+mn-ea"/>
                <a:cs typeface="+mn-cs"/>
              </a:rPr>
              <a:t>北方（如北京）流感高峰在秋冬季（</a:t>
            </a:r>
            <a:r>
              <a:rPr lang="en-US" altLang="zh-CN" sz="1200" b="0" i="0" kern="1200" dirty="0">
                <a:solidFill>
                  <a:schemeClr val="tx1"/>
                </a:solidFill>
                <a:effectLst/>
                <a:latin typeface="+mn-lt"/>
                <a:ea typeface="+mn-ea"/>
                <a:cs typeface="+mn-cs"/>
              </a:rPr>
              <a:t>10–12</a:t>
            </a:r>
            <a:r>
              <a:rPr lang="zh-CN" altLang="en-US" sz="1200" b="0" i="0" kern="1200" dirty="0">
                <a:solidFill>
                  <a:schemeClr val="tx1"/>
                </a:solidFill>
                <a:effectLst/>
                <a:latin typeface="+mn-lt"/>
                <a:ea typeface="+mn-ea"/>
                <a:cs typeface="+mn-cs"/>
              </a:rPr>
              <a:t>月），南方（如广东）则呈现夏、冬双峰（</a:t>
            </a:r>
            <a:r>
              <a:rPr lang="en-US" altLang="zh-CN" sz="1200" b="0" i="0" kern="1200" dirty="0">
                <a:solidFill>
                  <a:schemeClr val="tx1"/>
                </a:solidFill>
                <a:effectLst/>
                <a:latin typeface="+mn-lt"/>
                <a:ea typeface="+mn-ea"/>
                <a:cs typeface="+mn-cs"/>
              </a:rPr>
              <a:t>7–9</a:t>
            </a:r>
            <a:r>
              <a:rPr lang="zh-CN" altLang="en-US" sz="1200" b="0" i="0" kern="1200" dirty="0">
                <a:solidFill>
                  <a:schemeClr val="tx1"/>
                </a:solidFill>
                <a:effectLst/>
                <a:latin typeface="+mn-lt"/>
                <a:ea typeface="+mn-ea"/>
                <a:cs typeface="+mn-cs"/>
              </a:rPr>
              <a:t>月及</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月），东部（如上海）集中于春秋季（</a:t>
            </a:r>
            <a:r>
              <a:rPr lang="en-US" altLang="zh-CN" sz="1200" b="0" i="0" kern="1200" dirty="0">
                <a:solidFill>
                  <a:schemeClr val="tx1"/>
                </a:solidFill>
                <a:effectLst/>
                <a:latin typeface="+mn-lt"/>
                <a:ea typeface="+mn-ea"/>
                <a:cs typeface="+mn-cs"/>
              </a:rPr>
              <a:t>4–6</a:t>
            </a:r>
            <a:r>
              <a:rPr lang="zh-CN" altLang="en-US" sz="1200" b="0" i="0" kern="1200" dirty="0">
                <a:solidFill>
                  <a:schemeClr val="tx1"/>
                </a:solidFill>
                <a:effectLst/>
                <a:latin typeface="+mn-lt"/>
                <a:ea typeface="+mn-ea"/>
                <a:cs typeface="+mn-cs"/>
              </a:rPr>
              <a:t>月及</a:t>
            </a:r>
            <a:r>
              <a:rPr lang="en-US" altLang="zh-CN" sz="1200" b="0" i="0" kern="1200" dirty="0">
                <a:solidFill>
                  <a:schemeClr val="tx1"/>
                </a:solidFill>
                <a:effectLst/>
                <a:latin typeface="+mn-lt"/>
                <a:ea typeface="+mn-ea"/>
                <a:cs typeface="+mn-cs"/>
              </a:rPr>
              <a:t>10</a:t>
            </a:r>
            <a:r>
              <a:rPr lang="zh-CN" altLang="en-US" sz="1200" b="0" i="0" kern="1200" dirty="0">
                <a:solidFill>
                  <a:schemeClr val="tx1"/>
                </a:solidFill>
                <a:effectLst/>
                <a:latin typeface="+mn-lt"/>
                <a:ea typeface="+mn-ea"/>
                <a:cs typeface="+mn-cs"/>
              </a:rPr>
              <a:t>月），西部（如四川）集中于深冬（</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月），而中部（如河南）因气候过渡性呈现多峰波动。这种时空分布说明，地理位置通过气候条件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如温度、湿度与季节变化</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直接影响了传染病的传播节奏，提示疾控策略应因地制宜，依据本地气候特征精准部署防控时段。</a:t>
            </a:r>
            <a:endParaRPr lang="zh-CN" altLang="zh-CN" sz="1200" kern="1200" dirty="0">
              <a:solidFill>
                <a:schemeClr val="tx1"/>
              </a:solidFill>
              <a:effectLst/>
              <a:latin typeface="+mn-lt"/>
              <a:ea typeface="+mn-ea"/>
              <a:cs typeface="+mn-cs"/>
            </a:endParaRPr>
          </a:p>
        </p:txBody>
      </p:sp>
      <p:sp>
        <p:nvSpPr>
          <p:cNvPr id="4" name="灯片编号占位符 3">
            <a:extLst>
              <a:ext uri="{FF2B5EF4-FFF2-40B4-BE49-F238E27FC236}">
                <a16:creationId xmlns:a16="http://schemas.microsoft.com/office/drawing/2014/main" id="{4A095905-E08C-EC83-94E5-4DFAF189E34E}"/>
              </a:ext>
            </a:extLst>
          </p:cNvPr>
          <p:cNvSpPr>
            <a:spLocks noGrp="1"/>
          </p:cNvSpPr>
          <p:nvPr>
            <p:ph type="sldNum" sz="quarter" idx="5"/>
          </p:nvPr>
        </p:nvSpPr>
        <p:spPr/>
        <p:txBody>
          <a:bodyPr/>
          <a:lstStyle/>
          <a:p>
            <a:fld id="{137353C1-A77C-4DD2-9638-E8B2A02CDD5C}" type="slidenum">
              <a:rPr lang="zh-CN" altLang="en-US" smtClean="0"/>
              <a:t>24</a:t>
            </a:fld>
            <a:endParaRPr lang="zh-CN" altLang="en-US"/>
          </a:p>
        </p:txBody>
      </p:sp>
    </p:spTree>
    <p:extLst>
      <p:ext uri="{BB962C8B-B14F-4D97-AF65-F5344CB8AC3E}">
        <p14:creationId xmlns:p14="http://schemas.microsoft.com/office/powerpoint/2010/main" val="2304503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GET /api/china_disease功能：按省汇总病例数</a:t>
            </a:r>
            <a:endParaRPr lang="en-US" altLang="zh-CN" dirty="0"/>
          </a:p>
          <a:p>
            <a:r>
              <a:rPr lang="zh-CN" altLang="en-US" dirty="0"/>
              <a:t>GET /api/disease_locations功能：返回按地点或省汇总的病种计数和经纬度</a:t>
            </a:r>
            <a:endParaRPr lang="en-US" altLang="zh-CN" dirty="0"/>
          </a:p>
          <a:p>
            <a:r>
              <a:rPr lang="zh-CN" altLang="en-US" dirty="0"/>
              <a:t>GET/api/region_analysis?regions=...&amp;debug=...功能：返回一个或多个省/区域的详尽分析汇总（总数、年龄分布、性别、季节、临床结果、住院/康复/死亡等与按病种的分解）。</a:t>
            </a:r>
            <a:endParaRPr lang="en-US" altLang="zh-CN" dirty="0"/>
          </a:p>
          <a:p>
            <a:r>
              <a:rPr lang="zh-CN" altLang="en-US" dirty="0"/>
              <a:t>POST /api/deepseek_chat功能：代理（proxy）调用上游 Deepseek-like 聊天/LLM 接口，用于对话/生成文本</a:t>
            </a:r>
            <a:endParaRPr lang="en-US" altLang="zh-CN" dirty="0"/>
          </a:p>
          <a:p>
            <a:r>
              <a:rPr lang="zh-CN" altLang="en-US" dirty="0"/>
              <a:t>POST /api/ai_generate_sql功能：把自然语言问题发给 LLM，让其返回“参数化只读 SQL + params + explain”。</a:t>
            </a:r>
            <a:endParaRPr lang="en-US" altLang="zh-CN" dirty="0"/>
          </a:p>
          <a:p>
            <a:r>
              <a:rPr lang="zh-CN" altLang="en-US" dirty="0"/>
              <a:t>POST /api/execute_sql功能：安全执行参数化只读 SQL（由 ai_generate_sql 或前端提交）。</a:t>
            </a:r>
            <a:endParaRPr lang="en-US" altLang="zh-CN" dirty="0"/>
          </a:p>
          <a:p>
            <a:r>
              <a:rPr lang="zh-CN" altLang="en-US" dirty="0"/>
              <a:t>POST /api/ai_sql_finalize功能：把执行结果回传给 LLM，让模型基于结果生成可读回答（“把 SQL 的结果用自然语言总结”）。</a:t>
            </a:r>
            <a:endParaRPr lang="en-US" altLang="zh-CN" dirty="0"/>
          </a:p>
          <a:p>
            <a:pPr algn="l">
              <a:buNone/>
            </a:pPr>
            <a:r>
              <a:rPr lang="en-US" altLang="zh-CN" b="0" i="0" dirty="0">
                <a:solidFill>
                  <a:srgbClr val="616161"/>
                </a:solidFill>
                <a:effectLst/>
                <a:latin typeface="Segoe WPC"/>
              </a:rPr>
              <a:t>POST /</a:t>
            </a:r>
            <a:r>
              <a:rPr lang="en-US" altLang="zh-CN" b="0" i="0" dirty="0" err="1">
                <a:solidFill>
                  <a:srgbClr val="616161"/>
                </a:solidFill>
                <a:effectLst/>
                <a:latin typeface="Segoe WPC"/>
              </a:rPr>
              <a:t>api</a:t>
            </a:r>
            <a:r>
              <a:rPr lang="en-US" altLang="zh-CN" b="0" i="0" dirty="0">
                <a:solidFill>
                  <a:srgbClr val="616161"/>
                </a:solidFill>
                <a:effectLst/>
                <a:latin typeface="Segoe WPC"/>
              </a:rPr>
              <a:t>/predict</a:t>
            </a:r>
          </a:p>
          <a:p>
            <a:pPr algn="l">
              <a:buFont typeface="Arial" panose="020B0604020202020204" pitchFamily="34" charset="0"/>
              <a:buChar char="•"/>
            </a:pPr>
            <a:r>
              <a:rPr lang="zh-CN" altLang="en-US" b="0" i="0" dirty="0">
                <a:solidFill>
                  <a:srgbClr val="616161"/>
                </a:solidFill>
                <a:effectLst/>
                <a:latin typeface="Segoe WPC"/>
              </a:rPr>
              <a:t>功能：图像分割推理接口</a:t>
            </a:r>
          </a:p>
          <a:p>
            <a:endParaRPr lang="en-US" altLang="zh-CN" dirty="0"/>
          </a:p>
          <a:p>
            <a:endParaRPr lang="zh-CN" altLang="en-US" dirty="0"/>
          </a:p>
        </p:txBody>
      </p:sp>
      <p:sp>
        <p:nvSpPr>
          <p:cNvPr id="4" name="灯片编号占位符 3"/>
          <p:cNvSpPr>
            <a:spLocks noGrp="1"/>
          </p:cNvSpPr>
          <p:nvPr>
            <p:ph type="sldNum" sz="quarter" idx="5"/>
          </p:nvPr>
        </p:nvSpPr>
        <p:spPr/>
        <p:txBody>
          <a:bodyPr/>
          <a:lstStyle/>
          <a:p>
            <a:fld id="{137353C1-A77C-4DD2-9638-E8B2A02CDD5C}" type="slidenum">
              <a:rPr lang="zh-CN" altLang="en-US" smtClean="0"/>
              <a:t>5</a:t>
            </a:fld>
            <a:endParaRPr lang="zh-CN" altLang="en-US"/>
          </a:p>
        </p:txBody>
      </p:sp>
    </p:spTree>
    <p:extLst>
      <p:ext uri="{BB962C8B-B14F-4D97-AF65-F5344CB8AC3E}">
        <p14:creationId xmlns:p14="http://schemas.microsoft.com/office/powerpoint/2010/main" val="30980961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住院率、死亡率与康复率等指标通过堆叠条形图（</a:t>
            </a:r>
            <a:r>
              <a:rPr lang="en-US" altLang="zh-CN" sz="1200" kern="1200" dirty="0">
                <a:solidFill>
                  <a:schemeClr val="tx1"/>
                </a:solidFill>
                <a:effectLst/>
                <a:latin typeface="+mn-lt"/>
                <a:ea typeface="+mn-ea"/>
                <a:cs typeface="+mn-cs"/>
              </a:rPr>
              <a:t>stacked bar</a:t>
            </a:r>
            <a:r>
              <a:rPr lang="zh-CN" altLang="zh-CN" sz="1200" kern="1200" dirty="0">
                <a:solidFill>
                  <a:schemeClr val="tx1"/>
                </a:solidFill>
                <a:effectLst/>
                <a:latin typeface="+mn-lt"/>
                <a:ea typeface="+mn-ea"/>
                <a:cs typeface="+mn-cs"/>
              </a:rPr>
              <a:t>）展示，年龄分布通过极坐标柱状图展示，性别则通过最明显的饼图展示，季节则通过渐变堆叠面积图展示，临床结果则采用南丁格尔玫瑰图展示，社会活动因素则采用极坐标雷达图展示，对于旅行时影响，接种影响还有隔离影响，在基本柱状图的基础上增加了动画延迟效果，让其更生动形象，对于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年时间趋势分析则采用折线图可以形象表示出病例随时间的变化。不同颜色对应不同类别，用户可通过交互高亮查看各个省的单项变化也可以同时呈现出几个省数据进行对比。条形排序与过渡动画强化了比例变化的时间顺序感，使复杂比率信息直观可辨。在各种数据图的主题选择上，面对冰冷的数据，我选择了暖色的背景和色系，以起到吸引人的作用。在绘制以上数据表的时候，我也用到了课本第二章所介绍的认知学基础知识，比如经典的格式塔理论：将数据表现为人们倾向于理解的，不显得复杂分散。在视觉通道的类型上，我也协调其表现力，让关键数据更突出。在色彩空间上我也选择与研究主题相关的颜色以遵循整个系统的整体性原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避免相冲、相克关系。</a:t>
            </a:r>
          </a:p>
          <a:p>
            <a:endParaRPr lang="zh-CN" altLang="en-US" dirty="0"/>
          </a:p>
        </p:txBody>
      </p:sp>
      <p:sp>
        <p:nvSpPr>
          <p:cNvPr id="4" name="灯片编号占位符 3"/>
          <p:cNvSpPr>
            <a:spLocks noGrp="1"/>
          </p:cNvSpPr>
          <p:nvPr>
            <p:ph type="sldNum" sz="quarter" idx="5"/>
          </p:nvPr>
        </p:nvSpPr>
        <p:spPr/>
        <p:txBody>
          <a:bodyPr/>
          <a:lstStyle/>
          <a:p>
            <a:fld id="{137353C1-A77C-4DD2-9638-E8B2A02CDD5C}" type="slidenum">
              <a:rPr lang="zh-CN" altLang="en-US" smtClean="0"/>
              <a:t>10</a:t>
            </a:fld>
            <a:endParaRPr lang="zh-CN" altLang="en-US"/>
          </a:p>
        </p:txBody>
      </p:sp>
    </p:spTree>
    <p:extLst>
      <p:ext uri="{BB962C8B-B14F-4D97-AF65-F5344CB8AC3E}">
        <p14:creationId xmlns:p14="http://schemas.microsoft.com/office/powerpoint/2010/main" val="3610508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B0E7C8-124C-E532-C678-B1958B50FBC3}"/>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BBA0912-92AD-1BB8-A05A-688DDBE392B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19C8BA3A-A641-4ADE-705A-41DE175496EE}"/>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住院率、死亡率与康复率等指标通过堆叠条形图（</a:t>
            </a:r>
            <a:r>
              <a:rPr lang="en-US" altLang="zh-CN" sz="1200" kern="1200" dirty="0">
                <a:solidFill>
                  <a:schemeClr val="tx1"/>
                </a:solidFill>
                <a:effectLst/>
                <a:latin typeface="+mn-lt"/>
                <a:ea typeface="+mn-ea"/>
                <a:cs typeface="+mn-cs"/>
              </a:rPr>
              <a:t>stacked bar</a:t>
            </a:r>
            <a:r>
              <a:rPr lang="zh-CN" altLang="zh-CN" sz="1200" kern="1200" dirty="0">
                <a:solidFill>
                  <a:schemeClr val="tx1"/>
                </a:solidFill>
                <a:effectLst/>
                <a:latin typeface="+mn-lt"/>
                <a:ea typeface="+mn-ea"/>
                <a:cs typeface="+mn-cs"/>
              </a:rPr>
              <a:t>）展示，年龄分布通过极坐标柱状图展示，性别则通过最明显的饼图展示，季节则通过渐变堆叠面积图展示，临床结果则采用南丁格尔玫瑰图展示，社会活动因素则采用极坐标雷达图展示，对于旅行时影响，接种影响还有隔离影响，在基本柱状图的基础上增加了动画延迟效果，让其更生动形象，对于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年时间趋势分析则采用折线图可以形象表示出病例随时间的变化。不同颜色对应不同类别，用户可通过交互高亮查看各个省的单项变化也可以同时呈现出几个省数据进行对比。条形排序与过渡动画强化了比例变化的时间顺序感，使复杂比率信息直观可辨。在各种数据图的主题选择上，面对冰冷的数据，我选择了暖色的背景和色系，以起到吸引人的作用。在绘制以上数据表的时候，我也用到了课本第二章所介绍的认知学基础知识，比如经典的格式塔理论：将数据表现为人们倾向于理解的，不显得复杂分散。在视觉通道的类型上，我也协调其表现力，让关键数据更突出。在色彩空间上我也选择与研究主题相关的颜色以遵循整个系统的整体性原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避免相冲、相克关系。</a:t>
            </a:r>
          </a:p>
          <a:p>
            <a:endParaRPr lang="zh-CN" altLang="en-US" dirty="0"/>
          </a:p>
        </p:txBody>
      </p:sp>
      <p:sp>
        <p:nvSpPr>
          <p:cNvPr id="4" name="灯片编号占位符 3">
            <a:extLst>
              <a:ext uri="{FF2B5EF4-FFF2-40B4-BE49-F238E27FC236}">
                <a16:creationId xmlns:a16="http://schemas.microsoft.com/office/drawing/2014/main" id="{DFE5DB1B-524D-BC5E-11E2-D7A82A87A2B5}"/>
              </a:ext>
            </a:extLst>
          </p:cNvPr>
          <p:cNvSpPr>
            <a:spLocks noGrp="1"/>
          </p:cNvSpPr>
          <p:nvPr>
            <p:ph type="sldNum" sz="quarter" idx="5"/>
          </p:nvPr>
        </p:nvSpPr>
        <p:spPr/>
        <p:txBody>
          <a:bodyPr/>
          <a:lstStyle/>
          <a:p>
            <a:fld id="{137353C1-A77C-4DD2-9638-E8B2A02CDD5C}" type="slidenum">
              <a:rPr lang="zh-CN" altLang="en-US" smtClean="0"/>
              <a:t>11</a:t>
            </a:fld>
            <a:endParaRPr lang="zh-CN" altLang="en-US"/>
          </a:p>
        </p:txBody>
      </p:sp>
    </p:spTree>
    <p:extLst>
      <p:ext uri="{BB962C8B-B14F-4D97-AF65-F5344CB8AC3E}">
        <p14:creationId xmlns:p14="http://schemas.microsoft.com/office/powerpoint/2010/main" val="14228003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057BB8-C6A5-2938-01B2-73911B97F50C}"/>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34740AE2-8FD4-24F7-FCEB-33238FC981C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447750E9-36AF-118E-60B8-CBEF5B91752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住院率、死亡率与康复率等指标通过堆叠条形图（</a:t>
            </a:r>
            <a:r>
              <a:rPr lang="en-US" altLang="zh-CN" sz="1200" kern="1200" dirty="0">
                <a:solidFill>
                  <a:schemeClr val="tx1"/>
                </a:solidFill>
                <a:effectLst/>
                <a:latin typeface="+mn-lt"/>
                <a:ea typeface="+mn-ea"/>
                <a:cs typeface="+mn-cs"/>
              </a:rPr>
              <a:t>stacked bar</a:t>
            </a:r>
            <a:r>
              <a:rPr lang="zh-CN" altLang="zh-CN" sz="1200" kern="1200" dirty="0">
                <a:solidFill>
                  <a:schemeClr val="tx1"/>
                </a:solidFill>
                <a:effectLst/>
                <a:latin typeface="+mn-lt"/>
                <a:ea typeface="+mn-ea"/>
                <a:cs typeface="+mn-cs"/>
              </a:rPr>
              <a:t>）展示，年龄分布通过极坐标柱状图展示，性别则通过最明显的饼图展示，季节则通过渐变堆叠面积图展示，临床结果则采用南丁格尔玫瑰图展示，社会活动因素则采用极坐标雷达图展示，对于旅行时影响，接种影响还有隔离影响，在基本柱状图的基础上增加了动画延迟效果，让其更生动形象，对于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年时间趋势分析则采用折线图可以形象表示出病例随时间的变化。不同颜色对应不同类别，用户可通过交互高亮查看各个省的单项变化也可以同时呈现出几个省数据进行对比。条形排序与过渡动画强化了比例变化的时间顺序感，使复杂比率信息直观可辨。在各种数据图的主题选择上，面对冰冷的数据，我选择了暖色的背景和色系，以起到吸引人的作用。在绘制以上数据表的时候，我也用到了课本第二章所介绍的认知学基础知识，比如经典的格式塔理论：将数据表现为人们倾向于理解的，不显得复杂分散。在视觉通道的类型上，我也协调其表现力，让关键数据更突出。在色彩空间上我也选择与研究主题相关的颜色以遵循整个系统的整体性原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避免相冲、相克关系。</a:t>
            </a:r>
          </a:p>
          <a:p>
            <a:endParaRPr lang="zh-CN" altLang="en-US" dirty="0"/>
          </a:p>
        </p:txBody>
      </p:sp>
      <p:sp>
        <p:nvSpPr>
          <p:cNvPr id="4" name="灯片编号占位符 3">
            <a:extLst>
              <a:ext uri="{FF2B5EF4-FFF2-40B4-BE49-F238E27FC236}">
                <a16:creationId xmlns:a16="http://schemas.microsoft.com/office/drawing/2014/main" id="{1C8F4CB1-6295-FC9A-0D6A-5DD4FA55A73E}"/>
              </a:ext>
            </a:extLst>
          </p:cNvPr>
          <p:cNvSpPr>
            <a:spLocks noGrp="1"/>
          </p:cNvSpPr>
          <p:nvPr>
            <p:ph type="sldNum" sz="quarter" idx="5"/>
          </p:nvPr>
        </p:nvSpPr>
        <p:spPr/>
        <p:txBody>
          <a:bodyPr/>
          <a:lstStyle/>
          <a:p>
            <a:fld id="{137353C1-A77C-4DD2-9638-E8B2A02CDD5C}" type="slidenum">
              <a:rPr lang="zh-CN" altLang="en-US" smtClean="0"/>
              <a:t>12</a:t>
            </a:fld>
            <a:endParaRPr lang="zh-CN" altLang="en-US"/>
          </a:p>
        </p:txBody>
      </p:sp>
    </p:spTree>
    <p:extLst>
      <p:ext uri="{BB962C8B-B14F-4D97-AF65-F5344CB8AC3E}">
        <p14:creationId xmlns:p14="http://schemas.microsoft.com/office/powerpoint/2010/main" val="2887510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F8654B-FC5B-7E6F-506B-1146823DA218}"/>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76D5A707-20D7-E625-D0D0-6DC15C34C421}"/>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021D8D4D-AF21-D9C3-492F-ED567AE5279A}"/>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住院率、死亡率与康复率等指标通过堆叠条形图（</a:t>
            </a:r>
            <a:r>
              <a:rPr lang="en-US" altLang="zh-CN" sz="1200" kern="1200" dirty="0">
                <a:solidFill>
                  <a:schemeClr val="tx1"/>
                </a:solidFill>
                <a:effectLst/>
                <a:latin typeface="+mn-lt"/>
                <a:ea typeface="+mn-ea"/>
                <a:cs typeface="+mn-cs"/>
              </a:rPr>
              <a:t>stacked bar</a:t>
            </a:r>
            <a:r>
              <a:rPr lang="zh-CN" altLang="zh-CN" sz="1200" kern="1200" dirty="0">
                <a:solidFill>
                  <a:schemeClr val="tx1"/>
                </a:solidFill>
                <a:effectLst/>
                <a:latin typeface="+mn-lt"/>
                <a:ea typeface="+mn-ea"/>
                <a:cs typeface="+mn-cs"/>
              </a:rPr>
              <a:t>）展示，年龄分布通过极坐标柱状图展示，性别则通过最明显的饼图展示，季节则通过渐变堆叠面积图展示，临床结果则采用南丁格尔玫瑰图展示，社会活动因素则采用极坐标雷达图展示，对于旅行时影响，接种影响还有隔离影响，在基本柱状图的基础上增加了动画延迟效果，让其更生动形象，对于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年时间趋势分析则采用折线图可以形象表示出病例随时间的变化。不同颜色对应不同类别，用户可通过交互高亮查看各个省的单项变化也可以同时呈现出几个省数据进行对比。条形排序与过渡动画强化了比例变化的时间顺序感，使复杂比率信息直观可辨。在各种数据图的主题选择上，面对冰冷的数据，我选择了暖色的背景和色系，以起到吸引人的作用。在绘制以上数据表的时候，我也用到了课本第二章所介绍的认知学基础知识，比如经典的格式塔理论：将数据表现为人们倾向于理解的，不显得复杂分散。在视觉通道的类型上，我也协调其表现力，让关键数据更突出。在色彩空间上我也选择与研究主题相关的颜色以遵循整个系统的整体性原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避免相冲、相克关系。</a:t>
            </a:r>
          </a:p>
          <a:p>
            <a:endParaRPr lang="zh-CN" altLang="en-US" dirty="0"/>
          </a:p>
        </p:txBody>
      </p:sp>
      <p:sp>
        <p:nvSpPr>
          <p:cNvPr id="4" name="灯片编号占位符 3">
            <a:extLst>
              <a:ext uri="{FF2B5EF4-FFF2-40B4-BE49-F238E27FC236}">
                <a16:creationId xmlns:a16="http://schemas.microsoft.com/office/drawing/2014/main" id="{9C1D91F6-5A12-5B36-9FCA-04D671056B7C}"/>
              </a:ext>
            </a:extLst>
          </p:cNvPr>
          <p:cNvSpPr>
            <a:spLocks noGrp="1"/>
          </p:cNvSpPr>
          <p:nvPr>
            <p:ph type="sldNum" sz="quarter" idx="5"/>
          </p:nvPr>
        </p:nvSpPr>
        <p:spPr/>
        <p:txBody>
          <a:bodyPr/>
          <a:lstStyle/>
          <a:p>
            <a:fld id="{137353C1-A77C-4DD2-9638-E8B2A02CDD5C}" type="slidenum">
              <a:rPr lang="zh-CN" altLang="en-US" smtClean="0"/>
              <a:t>13</a:t>
            </a:fld>
            <a:endParaRPr lang="zh-CN" altLang="en-US"/>
          </a:p>
        </p:txBody>
      </p:sp>
    </p:spTree>
    <p:extLst>
      <p:ext uri="{BB962C8B-B14F-4D97-AF65-F5344CB8AC3E}">
        <p14:creationId xmlns:p14="http://schemas.microsoft.com/office/powerpoint/2010/main" val="2346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24B6BCC-9692-E4F0-5DBF-D05F91868E32}"/>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54B2B2D3-97CF-B7E2-910D-C5D6558A413F}"/>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C1C804B2-3CFB-38B3-D3B3-00CD09E96F49}"/>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200" kern="1200" dirty="0">
                <a:solidFill>
                  <a:schemeClr val="tx1"/>
                </a:solidFill>
                <a:effectLst/>
                <a:latin typeface="+mn-lt"/>
                <a:ea typeface="+mn-ea"/>
                <a:cs typeface="+mn-cs"/>
              </a:rPr>
              <a:t>住院率、死亡率与康复率等指标通过堆叠条形图（</a:t>
            </a:r>
            <a:r>
              <a:rPr lang="en-US" altLang="zh-CN" sz="1200" kern="1200" dirty="0">
                <a:solidFill>
                  <a:schemeClr val="tx1"/>
                </a:solidFill>
                <a:effectLst/>
                <a:latin typeface="+mn-lt"/>
                <a:ea typeface="+mn-ea"/>
                <a:cs typeface="+mn-cs"/>
              </a:rPr>
              <a:t>stacked bar</a:t>
            </a:r>
            <a:r>
              <a:rPr lang="zh-CN" altLang="zh-CN" sz="1200" kern="1200" dirty="0">
                <a:solidFill>
                  <a:schemeClr val="tx1"/>
                </a:solidFill>
                <a:effectLst/>
                <a:latin typeface="+mn-lt"/>
                <a:ea typeface="+mn-ea"/>
                <a:cs typeface="+mn-cs"/>
              </a:rPr>
              <a:t>）展示，年龄分布通过极坐标柱状图展示，性别则通过最明显的饼图展示，季节则通过渐变堆叠面积图展示，临床结果则采用南丁格尔玫瑰图展示，社会活动因素则采用极坐标雷达图展示，对于旅行时影响，接种影响还有隔离影响，在基本柱状图的基础上增加了动画延迟效果，让其更生动形象，对于月</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年时间趋势分析则采用折线图可以形象表示出病例随时间的变化。不同颜色对应不同类别，用户可通过交互高亮查看各个省的单项变化也可以同时呈现出几个省数据进行对比。条形排序与过渡动画强化了比例变化的时间顺序感，使复杂比率信息直观可辨。在各种数据图的主题选择上，面对冰冷的数据，我选择了暖色的背景和色系，以起到吸引人的作用。在绘制以上数据表的时候，我也用到了课本第二章所介绍的认知学基础知识，比如经典的格式塔理论：将数据表现为人们倾向于理解的，不显得复杂分散。在视觉通道的类型上，我也协调其表现力，让关键数据更突出。在色彩空间上我也选择与研究主题相关的颜色以遵循整个系统的整体性原则</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避免相冲、相克关系。</a:t>
            </a:r>
          </a:p>
          <a:p>
            <a:endParaRPr lang="zh-CN" altLang="en-US" dirty="0"/>
          </a:p>
        </p:txBody>
      </p:sp>
      <p:sp>
        <p:nvSpPr>
          <p:cNvPr id="4" name="灯片编号占位符 3">
            <a:extLst>
              <a:ext uri="{FF2B5EF4-FFF2-40B4-BE49-F238E27FC236}">
                <a16:creationId xmlns:a16="http://schemas.microsoft.com/office/drawing/2014/main" id="{750156D8-3835-C07E-56E6-9EF33E2BC9E1}"/>
              </a:ext>
            </a:extLst>
          </p:cNvPr>
          <p:cNvSpPr>
            <a:spLocks noGrp="1"/>
          </p:cNvSpPr>
          <p:nvPr>
            <p:ph type="sldNum" sz="quarter" idx="5"/>
          </p:nvPr>
        </p:nvSpPr>
        <p:spPr/>
        <p:txBody>
          <a:bodyPr/>
          <a:lstStyle/>
          <a:p>
            <a:fld id="{137353C1-A77C-4DD2-9638-E8B2A02CDD5C}" type="slidenum">
              <a:rPr lang="zh-CN" altLang="en-US" smtClean="0"/>
              <a:t>14</a:t>
            </a:fld>
            <a:endParaRPr lang="zh-CN" altLang="en-US"/>
          </a:p>
        </p:txBody>
      </p:sp>
    </p:spTree>
    <p:extLst>
      <p:ext uri="{BB962C8B-B14F-4D97-AF65-F5344CB8AC3E}">
        <p14:creationId xmlns:p14="http://schemas.microsoft.com/office/powerpoint/2010/main" val="251573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3A8DBD-C0CC-59C8-241F-68516E95C354}"/>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236D9BC0-858C-A23F-7356-A4BAC44E48E9}"/>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70624D24-6F22-9382-B5DE-7214A68D21D9}"/>
              </a:ext>
            </a:extLst>
          </p:cNvPr>
          <p:cNvSpPr>
            <a:spLocks noGrp="1"/>
          </p:cNvSpPr>
          <p:nvPr>
            <p:ph type="body" idx="1"/>
          </p:nvPr>
        </p:nvSpPr>
        <p:spPr/>
        <p:txBody>
          <a:bodyPr/>
          <a:lstStyle/>
          <a:p>
            <a:r>
              <a:rPr lang="en-US" altLang="zh-CN" sz="1200" kern="1200" dirty="0">
                <a:solidFill>
                  <a:schemeClr val="tx1"/>
                </a:solidFill>
                <a:effectLst/>
                <a:latin typeface="+mn-lt"/>
                <a:ea typeface="+mn-ea"/>
                <a:cs typeface="+mn-cs"/>
              </a:rPr>
              <a:t>(1) </a:t>
            </a:r>
            <a:r>
              <a:rPr lang="zh-CN" altLang="zh-CN" sz="1200" kern="1200" dirty="0">
                <a:solidFill>
                  <a:schemeClr val="tx1"/>
                </a:solidFill>
                <a:effectLst/>
                <a:latin typeface="+mn-lt"/>
                <a:ea typeface="+mn-ea"/>
                <a:cs typeface="+mn-cs"/>
              </a:rPr>
              <a:t>颜色映射与</a:t>
            </a:r>
            <a:r>
              <a:rPr lang="en-US" altLang="zh-CN" sz="1200" kern="1200" dirty="0" err="1">
                <a:solidFill>
                  <a:schemeClr val="tx1"/>
                </a:solidFill>
                <a:effectLst/>
                <a:latin typeface="+mn-lt"/>
                <a:ea typeface="+mn-ea"/>
                <a:cs typeface="+mn-cs"/>
              </a:rPr>
              <a:t>VisualMap</a:t>
            </a:r>
            <a:r>
              <a:rPr lang="en-US" altLang="zh-CN" sz="1200" kern="1200" dirty="0">
                <a:solidFill>
                  <a:schemeClr val="tx1"/>
                </a:solidFill>
                <a:effectLst/>
                <a:latin typeface="+mn-lt"/>
                <a:ea typeface="+mn-ea"/>
                <a:cs typeface="+mn-cs"/>
              </a:rPr>
              <a:t>: </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水质热力图使用</a:t>
            </a:r>
            <a:r>
              <a:rPr lang="en-US" altLang="zh-CN" sz="1200" kern="1200" dirty="0" err="1">
                <a:solidFill>
                  <a:schemeClr val="tx1"/>
                </a:solidFill>
                <a:effectLst/>
                <a:latin typeface="+mn-lt"/>
                <a:ea typeface="+mn-ea"/>
                <a:cs typeface="+mn-cs"/>
              </a:rPr>
              <a:t>ECharts</a:t>
            </a:r>
            <a:r>
              <a:rPr lang="zh-CN" altLang="zh-CN" sz="1200" kern="1200" dirty="0">
                <a:solidFill>
                  <a:schemeClr val="tx1"/>
                </a:solidFill>
                <a:effectLst/>
                <a:latin typeface="+mn-lt"/>
                <a:ea typeface="+mn-ea"/>
                <a:cs typeface="+mn-cs"/>
              </a:rPr>
              <a:t>的</a:t>
            </a:r>
            <a:r>
              <a:rPr lang="en-US" altLang="zh-CN" sz="1200" kern="1200" dirty="0" err="1">
                <a:solidFill>
                  <a:schemeClr val="tx1"/>
                </a:solidFill>
                <a:effectLst/>
                <a:latin typeface="+mn-lt"/>
                <a:ea typeface="+mn-ea"/>
                <a:cs typeface="+mn-cs"/>
              </a:rPr>
              <a:t>visualMap</a:t>
            </a:r>
            <a:r>
              <a:rPr lang="zh-CN" altLang="zh-CN" sz="1200" kern="1200" dirty="0">
                <a:solidFill>
                  <a:schemeClr val="tx1"/>
                </a:solidFill>
                <a:effectLst/>
                <a:latin typeface="+mn-lt"/>
                <a:ea typeface="+mn-ea"/>
                <a:cs typeface="+mn-cs"/>
              </a:rPr>
              <a:t>控制颜色区间，固定展示范围为</a:t>
            </a:r>
            <a:r>
              <a:rPr lang="en-US" altLang="zh-CN" sz="1200" kern="1200" dirty="0">
                <a:solidFill>
                  <a:schemeClr val="tx1"/>
                </a:solidFill>
                <a:effectLst/>
                <a:latin typeface="+mn-lt"/>
                <a:ea typeface="+mn-ea"/>
                <a:cs typeface="+mn-cs"/>
              </a:rPr>
              <a:t> [45, 53]</a:t>
            </a:r>
            <a:r>
              <a:rPr lang="zh-CN" altLang="zh-CN" sz="1200" kern="1200" dirty="0">
                <a:solidFill>
                  <a:schemeClr val="tx1"/>
                </a:solidFill>
                <a:effectLst/>
                <a:latin typeface="+mn-lt"/>
                <a:ea typeface="+mn-ea"/>
                <a:cs typeface="+mn-cs"/>
              </a:rPr>
              <a:t>，以突出省级差异。实现在相应函数中</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颜色梯度为</a:t>
            </a:r>
            <a:r>
              <a:rPr lang="en-US" altLang="zh-CN" sz="1200" kern="1200" dirty="0">
                <a:solidFill>
                  <a:schemeClr val="tx1"/>
                </a:solidFill>
                <a:effectLst/>
                <a:latin typeface="+mn-lt"/>
                <a:ea typeface="+mn-ea"/>
                <a:cs typeface="+mn-cs"/>
              </a:rPr>
              <a:t> ['#e6f7ff','#b3e0ff','#66b3ff','#0d87ff','#005bb5']</a:t>
            </a:r>
            <a:r>
              <a:rPr lang="zh-CN" altLang="zh-CN" sz="1200" kern="1200" dirty="0">
                <a:solidFill>
                  <a:schemeClr val="tx1"/>
                </a:solidFill>
                <a:effectLst/>
                <a:latin typeface="+mn-lt"/>
                <a:ea typeface="+mn-ea"/>
                <a:cs typeface="+mn-cs"/>
              </a:rPr>
              <a:t>。疾病类图表</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饼图、条形图</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使用</a:t>
            </a:r>
            <a:r>
              <a:rPr lang="en-US" altLang="zh-CN" sz="1200" kern="1200" dirty="0">
                <a:solidFill>
                  <a:schemeClr val="tx1"/>
                </a:solidFill>
                <a:effectLst/>
                <a:latin typeface="+mn-lt"/>
                <a:ea typeface="+mn-ea"/>
                <a:cs typeface="+mn-cs"/>
              </a:rPr>
              <a:t>DEFAULT_COLORS</a:t>
            </a:r>
            <a:r>
              <a:rPr lang="zh-CN" altLang="zh-CN" sz="1200" kern="1200" dirty="0">
                <a:solidFill>
                  <a:schemeClr val="tx1"/>
                </a:solidFill>
                <a:effectLst/>
                <a:latin typeface="+mn-lt"/>
                <a:ea typeface="+mn-ea"/>
                <a:cs typeface="+mn-cs"/>
              </a:rPr>
              <a:t>统一色板，确保跨图一致性与可比较性。</a:t>
            </a:r>
          </a:p>
          <a:p>
            <a:r>
              <a:rPr lang="en-US" altLang="zh-CN" sz="1200" kern="1200" dirty="0">
                <a:solidFill>
                  <a:schemeClr val="tx1"/>
                </a:solidFill>
                <a:effectLst/>
                <a:latin typeface="+mn-lt"/>
                <a:ea typeface="+mn-ea"/>
                <a:cs typeface="+mn-cs"/>
              </a:rPr>
              <a:t>(2) </a:t>
            </a:r>
            <a:r>
              <a:rPr lang="en-US" altLang="zh-CN" sz="1200" kern="1200" dirty="0" err="1">
                <a:solidFill>
                  <a:schemeClr val="tx1"/>
                </a:solidFill>
                <a:effectLst/>
                <a:latin typeface="+mn-lt"/>
                <a:ea typeface="+mn-ea"/>
                <a:cs typeface="+mn-cs"/>
              </a:rPr>
              <a:t>series.data</a:t>
            </a:r>
            <a:r>
              <a:rPr lang="zh-CN" altLang="zh-CN" sz="1200" kern="1200" dirty="0">
                <a:solidFill>
                  <a:schemeClr val="tx1"/>
                </a:solidFill>
                <a:effectLst/>
                <a:latin typeface="+mn-lt"/>
                <a:ea typeface="+mn-ea"/>
                <a:cs typeface="+mn-cs"/>
              </a:rPr>
              <a:t>与</a:t>
            </a:r>
            <a:r>
              <a:rPr lang="en-US" altLang="zh-CN" sz="1200" kern="1200" dirty="0">
                <a:solidFill>
                  <a:schemeClr val="tx1"/>
                </a:solidFill>
                <a:effectLst/>
                <a:latin typeface="+mn-lt"/>
                <a:ea typeface="+mn-ea"/>
                <a:cs typeface="+mn-cs"/>
              </a:rPr>
              <a:t>geo</a:t>
            </a:r>
            <a:r>
              <a:rPr lang="zh-CN" altLang="zh-CN" sz="1200" kern="1200" dirty="0">
                <a:solidFill>
                  <a:schemeClr val="tx1"/>
                </a:solidFill>
                <a:effectLst/>
                <a:latin typeface="+mn-lt"/>
                <a:ea typeface="+mn-ea"/>
                <a:cs typeface="+mn-cs"/>
              </a:rPr>
              <a:t>绑定</a:t>
            </a:r>
            <a:r>
              <a:rPr lang="en-US" altLang="zh-CN" sz="1200" kern="1200" dirty="0">
                <a:solidFill>
                  <a:schemeClr val="tx1"/>
                </a:solidFill>
                <a:effectLst/>
                <a:latin typeface="+mn-lt"/>
                <a:ea typeface="+mn-ea"/>
                <a:cs typeface="+mn-cs"/>
              </a:rPr>
              <a:t>:</a:t>
            </a:r>
            <a:endParaRPr lang="zh-CN" altLang="zh-CN" sz="1200" kern="1200" dirty="0">
              <a:solidFill>
                <a:schemeClr val="tx1"/>
              </a:solidFill>
              <a:effectLst/>
              <a:latin typeface="+mn-lt"/>
              <a:ea typeface="+mn-ea"/>
              <a:cs typeface="+mn-cs"/>
            </a:endParaRPr>
          </a:p>
          <a:p>
            <a:r>
              <a:rPr lang="zh-CN" altLang="zh-CN" sz="1200" kern="1200" dirty="0">
                <a:solidFill>
                  <a:schemeClr val="tx1"/>
                </a:solidFill>
                <a:effectLst/>
                <a:latin typeface="+mn-lt"/>
                <a:ea typeface="+mn-ea"/>
                <a:cs typeface="+mn-cs"/>
              </a:rPr>
              <a:t>地图的每个省份节点通过</a:t>
            </a:r>
            <a:r>
              <a:rPr lang="en-US" altLang="zh-CN" sz="1200" kern="1200" dirty="0">
                <a:solidFill>
                  <a:schemeClr val="tx1"/>
                </a:solidFill>
                <a:effectLst/>
                <a:latin typeface="+mn-lt"/>
                <a:ea typeface="+mn-ea"/>
                <a:cs typeface="+mn-cs"/>
              </a:rPr>
              <a:t>{ name: </a:t>
            </a:r>
            <a:r>
              <a:rPr lang="en-US" altLang="zh-CN" sz="1200" kern="1200" dirty="0" err="1">
                <a:solidFill>
                  <a:schemeClr val="tx1"/>
                </a:solidFill>
                <a:effectLst/>
                <a:latin typeface="+mn-lt"/>
                <a:ea typeface="+mn-ea"/>
                <a:cs typeface="+mn-cs"/>
              </a:rPr>
              <a:t>mappedGeoName</a:t>
            </a:r>
            <a:r>
              <a:rPr lang="en-US" altLang="zh-CN" sz="1200" kern="1200" dirty="0">
                <a:solidFill>
                  <a:schemeClr val="tx1"/>
                </a:solidFill>
                <a:effectLst/>
                <a:latin typeface="+mn-lt"/>
                <a:ea typeface="+mn-ea"/>
                <a:cs typeface="+mn-cs"/>
              </a:rPr>
              <a:t>, value: number }</a:t>
            </a:r>
            <a:r>
              <a:rPr lang="zh-CN" altLang="zh-CN" sz="1200" kern="1200" dirty="0">
                <a:solidFill>
                  <a:schemeClr val="tx1"/>
                </a:solidFill>
                <a:effectLst/>
                <a:latin typeface="+mn-lt"/>
                <a:ea typeface="+mn-ea"/>
                <a:cs typeface="+mn-cs"/>
              </a:rPr>
              <a:t>结构绑定至</a:t>
            </a:r>
            <a:r>
              <a:rPr lang="en-US" altLang="zh-CN" sz="1200" kern="1200" dirty="0" err="1">
                <a:solidFill>
                  <a:schemeClr val="tx1"/>
                </a:solidFill>
                <a:effectLst/>
                <a:latin typeface="+mn-lt"/>
                <a:ea typeface="+mn-ea"/>
                <a:cs typeface="+mn-cs"/>
              </a:rPr>
              <a:t>GeoJSON</a:t>
            </a:r>
            <a:r>
              <a:rPr lang="zh-CN" altLang="zh-CN" sz="1200" kern="1200" dirty="0">
                <a:solidFill>
                  <a:schemeClr val="tx1"/>
                </a:solidFill>
                <a:effectLst/>
                <a:latin typeface="+mn-lt"/>
                <a:ea typeface="+mn-ea"/>
                <a:cs typeface="+mn-cs"/>
              </a:rPr>
              <a:t>特征。代码中利用</a:t>
            </a:r>
            <a:r>
              <a:rPr lang="en-US" altLang="zh-CN" sz="1200" kern="1200" dirty="0" err="1">
                <a:solidFill>
                  <a:schemeClr val="tx1"/>
                </a:solidFill>
                <a:effectLst/>
                <a:latin typeface="+mn-lt"/>
                <a:ea typeface="+mn-ea"/>
                <a:cs typeface="+mn-cs"/>
              </a:rPr>
              <a:t>mapFeatureNameIndex</a:t>
            </a:r>
            <a:r>
              <a:rPr lang="zh-CN" altLang="zh-CN" sz="1200" kern="1200" dirty="0">
                <a:solidFill>
                  <a:schemeClr val="tx1"/>
                </a:solidFill>
                <a:effectLst/>
                <a:latin typeface="+mn-lt"/>
                <a:ea typeface="+mn-ea"/>
                <a:cs typeface="+mn-cs"/>
              </a:rPr>
              <a:t>与</a:t>
            </a:r>
            <a:r>
              <a:rPr lang="en-US" altLang="zh-CN" sz="1200" kern="1200" dirty="0" err="1">
                <a:solidFill>
                  <a:schemeClr val="tx1"/>
                </a:solidFill>
                <a:effectLst/>
                <a:latin typeface="+mn-lt"/>
                <a:ea typeface="+mn-ea"/>
                <a:cs typeface="+mn-cs"/>
              </a:rPr>
              <a:t>mapProvinceName</a:t>
            </a:r>
            <a:r>
              <a:rPr lang="zh-CN" altLang="zh-CN" sz="1200" kern="1200" dirty="0">
                <a:solidFill>
                  <a:schemeClr val="tx1"/>
                </a:solidFill>
                <a:effectLst/>
                <a:latin typeface="+mn-lt"/>
                <a:ea typeface="+mn-ea"/>
                <a:cs typeface="+mn-cs"/>
              </a:rPr>
              <a:t>实现地名的中英映射与规范化，确保填色数据与边界形状精确对齐。所有地图系列均设置</a:t>
            </a:r>
            <a:r>
              <a:rPr lang="en-US" altLang="zh-CN" sz="1200" kern="1200" dirty="0" err="1">
                <a:solidFill>
                  <a:schemeClr val="tx1"/>
                </a:solidFill>
                <a:effectLst/>
                <a:latin typeface="+mn-lt"/>
                <a:ea typeface="+mn-ea"/>
                <a:cs typeface="+mn-cs"/>
              </a:rPr>
              <a:t>geoIndex</a:t>
            </a:r>
            <a:r>
              <a:rPr lang="en-US" altLang="zh-CN" sz="1200" kern="1200" dirty="0">
                <a:solidFill>
                  <a:schemeClr val="tx1"/>
                </a:solidFill>
                <a:effectLst/>
                <a:latin typeface="+mn-lt"/>
                <a:ea typeface="+mn-ea"/>
                <a:cs typeface="+mn-cs"/>
              </a:rPr>
              <a:t>: 0,</a:t>
            </a:r>
            <a:r>
              <a:rPr lang="zh-CN" altLang="zh-CN" sz="1200" kern="1200" dirty="0">
                <a:solidFill>
                  <a:schemeClr val="tx1"/>
                </a:solidFill>
                <a:effectLst/>
                <a:latin typeface="+mn-lt"/>
                <a:ea typeface="+mn-ea"/>
                <a:cs typeface="+mn-cs"/>
              </a:rPr>
              <a:t>使热力层、饼图层与基础地理层共用同一坐标系，且通过</a:t>
            </a:r>
            <a:r>
              <a:rPr lang="en-US" altLang="zh-CN" sz="1200" kern="1200" dirty="0" err="1">
                <a:solidFill>
                  <a:schemeClr val="tx1"/>
                </a:solidFill>
                <a:effectLst/>
                <a:latin typeface="+mn-lt"/>
                <a:ea typeface="+mn-ea"/>
                <a:cs typeface="+mn-cs"/>
              </a:rPr>
              <a:t>zlevel</a:t>
            </a:r>
            <a:r>
              <a:rPr lang="zh-CN" altLang="zh-CN" sz="1200" kern="1200" dirty="0">
                <a:solidFill>
                  <a:schemeClr val="tx1"/>
                </a:solidFill>
                <a:effectLst/>
                <a:latin typeface="+mn-lt"/>
                <a:ea typeface="+mn-ea"/>
                <a:cs typeface="+mn-cs"/>
              </a:rPr>
              <a:t>控制叠加顺序。</a:t>
            </a:r>
          </a:p>
          <a:p>
            <a:pPr lvl="0"/>
            <a:r>
              <a:rPr lang="zh-CN" altLang="zh-CN" sz="1200" kern="1200" dirty="0">
                <a:solidFill>
                  <a:schemeClr val="tx1"/>
                </a:solidFill>
                <a:effectLst/>
                <a:latin typeface="+mn-lt"/>
                <a:ea typeface="+mn-ea"/>
                <a:cs typeface="+mn-cs"/>
              </a:rPr>
              <a:t>交互联动机制：</a:t>
            </a:r>
          </a:p>
          <a:p>
            <a:r>
              <a:rPr lang="zh-CN" altLang="zh-CN" sz="1200" kern="1200" dirty="0">
                <a:solidFill>
                  <a:schemeClr val="tx1"/>
                </a:solidFill>
                <a:effectLst/>
                <a:latin typeface="+mn-lt"/>
                <a:ea typeface="+mn-ea"/>
                <a:cs typeface="+mn-cs"/>
              </a:rPr>
              <a:t>地图与饼图之间实现双向联动：点击任一省份触发地图居中放大</a:t>
            </a:r>
            <a:r>
              <a:rPr lang="en-US" altLang="zh-CN" sz="1200" kern="1200" dirty="0">
                <a:solidFill>
                  <a:schemeClr val="tx1"/>
                </a:solidFill>
                <a:effectLst/>
                <a:latin typeface="+mn-lt"/>
                <a:ea typeface="+mn-ea"/>
                <a:cs typeface="+mn-cs"/>
              </a:rPr>
              <a:t>(</a:t>
            </a:r>
            <a:r>
              <a:rPr lang="en-US" altLang="zh-CN" sz="1200" kern="1200" dirty="0" err="1">
                <a:solidFill>
                  <a:schemeClr val="tx1"/>
                </a:solidFill>
                <a:effectLst/>
                <a:latin typeface="+mn-lt"/>
                <a:ea typeface="+mn-ea"/>
                <a:cs typeface="+mn-cs"/>
              </a:rPr>
              <a:t>chart.on</a:t>
            </a:r>
            <a:r>
              <a:rPr lang="en-US" altLang="zh-CN" sz="1200" kern="1200" dirty="0">
                <a:solidFill>
                  <a:schemeClr val="tx1"/>
                </a:solidFill>
                <a:effectLst/>
                <a:latin typeface="+mn-lt"/>
                <a:ea typeface="+mn-ea"/>
                <a:cs typeface="+mn-cs"/>
              </a:rPr>
              <a:t>('click'))</a:t>
            </a:r>
            <a:r>
              <a:rPr lang="zh-CN" altLang="zh-CN" sz="1200" kern="1200" dirty="0">
                <a:solidFill>
                  <a:schemeClr val="tx1"/>
                </a:solidFill>
                <a:effectLst/>
                <a:latin typeface="+mn-lt"/>
                <a:ea typeface="+mn-ea"/>
                <a:cs typeface="+mn-cs"/>
              </a:rPr>
              <a:t>，并更新右侧详情与其他图表的高亮状态。所有视图共享统一的数据状态</a:t>
            </a:r>
            <a:r>
              <a:rPr lang="en-US" altLang="zh-CN" sz="1200" kern="1200" dirty="0">
                <a:solidFill>
                  <a:schemeClr val="tx1"/>
                </a:solidFill>
                <a:effectLst/>
                <a:latin typeface="+mn-lt"/>
                <a:ea typeface="+mn-ea"/>
                <a:cs typeface="+mn-cs"/>
              </a:rPr>
              <a:t>(state</a:t>
            </a:r>
            <a:r>
              <a:rPr lang="zh-CN" altLang="zh-CN" sz="1200" kern="1200" dirty="0">
                <a:solidFill>
                  <a:schemeClr val="tx1"/>
                </a:solidFill>
                <a:effectLst/>
                <a:latin typeface="+mn-lt"/>
                <a:ea typeface="+mn-ea"/>
                <a:cs typeface="+mn-cs"/>
              </a:rPr>
              <a:t>），通过</a:t>
            </a:r>
            <a:r>
              <a:rPr lang="en-US" altLang="zh-CN" sz="1200" kern="1200" dirty="0" err="1">
                <a:solidFill>
                  <a:schemeClr val="tx1"/>
                </a:solidFill>
                <a:effectLst/>
                <a:latin typeface="+mn-lt"/>
                <a:ea typeface="+mn-ea"/>
                <a:cs typeface="+mn-cs"/>
              </a:rPr>
              <a:t>updateChart</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实现同步渲染，从而支持跨视角对比分析。</a:t>
            </a:r>
          </a:p>
          <a:p>
            <a:endParaRPr lang="zh-CN" altLang="en-US" dirty="0"/>
          </a:p>
        </p:txBody>
      </p:sp>
      <p:sp>
        <p:nvSpPr>
          <p:cNvPr id="4" name="灯片编号占位符 3">
            <a:extLst>
              <a:ext uri="{FF2B5EF4-FFF2-40B4-BE49-F238E27FC236}">
                <a16:creationId xmlns:a16="http://schemas.microsoft.com/office/drawing/2014/main" id="{5B03406E-8979-71FC-2032-CA8A50D2DF44}"/>
              </a:ext>
            </a:extLst>
          </p:cNvPr>
          <p:cNvSpPr>
            <a:spLocks noGrp="1"/>
          </p:cNvSpPr>
          <p:nvPr>
            <p:ph type="sldNum" sz="quarter" idx="5"/>
          </p:nvPr>
        </p:nvSpPr>
        <p:spPr/>
        <p:txBody>
          <a:bodyPr/>
          <a:lstStyle/>
          <a:p>
            <a:fld id="{137353C1-A77C-4DD2-9638-E8B2A02CDD5C}" type="slidenum">
              <a:rPr lang="zh-CN" altLang="en-US" smtClean="0"/>
              <a:t>15</a:t>
            </a:fld>
            <a:endParaRPr lang="zh-CN" altLang="en-US"/>
          </a:p>
        </p:txBody>
      </p:sp>
    </p:spTree>
    <p:extLst>
      <p:ext uri="{BB962C8B-B14F-4D97-AF65-F5344CB8AC3E}">
        <p14:creationId xmlns:p14="http://schemas.microsoft.com/office/powerpoint/2010/main" val="7502822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D9026D3-57E1-F933-A2B4-49099B352007}"/>
            </a:ext>
          </a:extLst>
        </p:cNvPr>
        <p:cNvGrpSpPr/>
        <p:nvPr/>
      </p:nvGrpSpPr>
      <p:grpSpPr>
        <a:xfrm>
          <a:off x="0" y="0"/>
          <a:ext cx="0" cy="0"/>
          <a:chOff x="0" y="0"/>
          <a:chExt cx="0" cy="0"/>
        </a:xfrm>
      </p:grpSpPr>
      <p:sp>
        <p:nvSpPr>
          <p:cNvPr id="2" name="幻灯片图像占位符 1">
            <a:extLst>
              <a:ext uri="{FF2B5EF4-FFF2-40B4-BE49-F238E27FC236}">
                <a16:creationId xmlns:a16="http://schemas.microsoft.com/office/drawing/2014/main" id="{A70D8FB2-D2DF-421F-3798-1CA792BACE6C}"/>
              </a:ext>
            </a:extLst>
          </p:cNvPr>
          <p:cNvSpPr>
            <a:spLocks noGrp="1" noRot="1" noChangeAspect="1"/>
          </p:cNvSpPr>
          <p:nvPr>
            <p:ph type="sldImg"/>
          </p:nvPr>
        </p:nvSpPr>
        <p:spPr/>
      </p:sp>
      <p:sp>
        <p:nvSpPr>
          <p:cNvPr id="3" name="备注占位符 2">
            <a:extLst>
              <a:ext uri="{FF2B5EF4-FFF2-40B4-BE49-F238E27FC236}">
                <a16:creationId xmlns:a16="http://schemas.microsoft.com/office/drawing/2014/main" id="{606D2470-1DCC-5D7F-ED70-49701F274F4E}"/>
              </a:ext>
            </a:extLst>
          </p:cNvPr>
          <p:cNvSpPr>
            <a:spLocks noGrp="1"/>
          </p:cNvSpPr>
          <p:nvPr>
            <p:ph type="body" idx="1"/>
          </p:nvPr>
        </p:nvSpPr>
        <p:spPr/>
        <p:txBody>
          <a:bodyPr/>
          <a:lstStyle/>
          <a:p>
            <a:r>
              <a:rPr lang="zh-CN" altLang="zh-CN" sz="1200" kern="1200" dirty="0">
                <a:solidFill>
                  <a:schemeClr val="tx1"/>
                </a:solidFill>
                <a:effectLst/>
                <a:latin typeface="+mn-lt"/>
                <a:ea typeface="+mn-ea"/>
                <a:cs typeface="+mn-cs"/>
              </a:rPr>
              <a:t>小管家位于可视化页面侧栏，作为面向分析师的交互式自然语言接口，允许用户以自然语言询问数据洞察或生成并执行分析类</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查询，快速把可视化与数据查询能力联合起来，提升探索效率与决策支持速度，其中调用的接口为</a:t>
            </a:r>
            <a:r>
              <a:rPr lang="en-US" altLang="zh-CN" sz="1200" kern="1200" dirty="0" err="1">
                <a:solidFill>
                  <a:schemeClr val="tx1"/>
                </a:solidFill>
                <a:effectLst/>
                <a:latin typeface="+mn-lt"/>
                <a:ea typeface="+mn-ea"/>
                <a:cs typeface="+mn-cs"/>
              </a:rPr>
              <a:t>Deepseek</a:t>
            </a:r>
            <a:r>
              <a:rPr lang="zh-CN" altLang="zh-CN" sz="1200" kern="1200" dirty="0">
                <a:solidFill>
                  <a:schemeClr val="tx1"/>
                </a:solidFill>
                <a:effectLst/>
                <a:latin typeface="+mn-lt"/>
                <a:ea typeface="+mn-ea"/>
                <a:cs typeface="+mn-cs"/>
              </a:rPr>
              <a:t>提供。</a:t>
            </a:r>
          </a:p>
          <a:p>
            <a:r>
              <a:rPr lang="zh-CN" altLang="zh-CN" sz="1200" kern="1200" dirty="0">
                <a:solidFill>
                  <a:schemeClr val="tx1"/>
                </a:solidFill>
                <a:effectLst/>
                <a:latin typeface="+mn-lt"/>
                <a:ea typeface="+mn-ea"/>
                <a:cs typeface="+mn-cs"/>
              </a:rPr>
              <a:t>具体的功能流程为用户输入问题 → 前端将问题与当前上下文（如选中地区摘要）发送到模型生成参数化</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 若模型返回合法</a:t>
            </a:r>
            <a:r>
              <a:rPr lang="en-US" altLang="zh-CN" sz="1200" kern="1200" dirty="0">
                <a:solidFill>
                  <a:schemeClr val="tx1"/>
                </a:solidFill>
                <a:effectLst/>
                <a:latin typeface="+mn-lt"/>
                <a:ea typeface="+mn-ea"/>
                <a:cs typeface="+mn-cs"/>
              </a:rPr>
              <a:t> SQL</a:t>
            </a:r>
            <a:r>
              <a:rPr lang="zh-CN" altLang="zh-CN" sz="1200" kern="1200" dirty="0">
                <a:solidFill>
                  <a:schemeClr val="tx1"/>
                </a:solidFill>
                <a:effectLst/>
                <a:latin typeface="+mn-lt"/>
                <a:ea typeface="+mn-ea"/>
                <a:cs typeface="+mn-cs"/>
              </a:rPr>
              <a:t>，系统根据“自动执行”开关，安全执行只读查询并返回结构化结果 → 将查询结果回传给模型生成最终的自然语言回答并展示给用户；若生成或执行失败，则回退到普通对话代理以提供文本回复。</a:t>
            </a:r>
          </a:p>
          <a:p>
            <a:r>
              <a:rPr lang="zh-CN" altLang="zh-CN" sz="1200" kern="1200" dirty="0">
                <a:solidFill>
                  <a:schemeClr val="tx1"/>
                </a:solidFill>
                <a:effectLst/>
                <a:latin typeface="+mn-lt"/>
                <a:ea typeface="+mn-ea"/>
                <a:cs typeface="+mn-cs"/>
              </a:rPr>
              <a:t>该操作是安全可控的，执行仅限只读查询（后端接口对写操作和危险语句做严格限制）；模型建议的</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为参数化形式并在后端做二次校验后执行；同时提供</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自动执行</a:t>
            </a:r>
            <a:r>
              <a:rPr lang="en-US" altLang="zh-CN" sz="1200" kern="1200" dirty="0">
                <a:solidFill>
                  <a:schemeClr val="tx1"/>
                </a:solidFill>
                <a:effectLst/>
                <a:latin typeface="+mn-lt"/>
                <a:ea typeface="+mn-ea"/>
                <a:cs typeface="+mn-cs"/>
              </a:rPr>
              <a:t>”</a:t>
            </a:r>
            <a:r>
              <a:rPr lang="zh-CN" altLang="zh-CN" sz="1200" kern="1200" dirty="0">
                <a:solidFill>
                  <a:schemeClr val="tx1"/>
                </a:solidFill>
                <a:effectLst/>
                <a:latin typeface="+mn-lt"/>
                <a:ea typeface="+mn-ea"/>
                <a:cs typeface="+mn-cs"/>
              </a:rPr>
              <a:t>开关，允许用户在手动审核</a:t>
            </a:r>
            <a:r>
              <a:rPr lang="en-US" altLang="zh-CN" sz="1200" kern="1200" dirty="0">
                <a:solidFill>
                  <a:schemeClr val="tx1"/>
                </a:solidFill>
                <a:effectLst/>
                <a:latin typeface="+mn-lt"/>
                <a:ea typeface="+mn-ea"/>
                <a:cs typeface="+mn-cs"/>
              </a:rPr>
              <a:t> SQL </a:t>
            </a:r>
            <a:r>
              <a:rPr lang="zh-CN" altLang="zh-CN" sz="1200" kern="1200" dirty="0">
                <a:solidFill>
                  <a:schemeClr val="tx1"/>
                </a:solidFill>
                <a:effectLst/>
                <a:latin typeface="+mn-lt"/>
                <a:ea typeface="+mn-ea"/>
                <a:cs typeface="+mn-cs"/>
              </a:rPr>
              <a:t>后再执行以增强可控性。</a:t>
            </a:r>
          </a:p>
          <a:p>
            <a:r>
              <a:rPr lang="zh-CN" altLang="zh-CN" sz="1200" kern="1200" dirty="0">
                <a:solidFill>
                  <a:schemeClr val="tx1"/>
                </a:solidFill>
                <a:effectLst/>
                <a:latin typeface="+mn-lt"/>
                <a:ea typeface="+mn-ea"/>
                <a:cs typeface="+mn-cs"/>
              </a:rPr>
              <a:t>附带的一个功能是，当点击地图上任何一个省份的饼状图的时候，小助手会自动读取该省份的有关信息并输出。</a:t>
            </a:r>
          </a:p>
          <a:p>
            <a:endParaRPr lang="zh-CN" altLang="en-US" dirty="0"/>
          </a:p>
        </p:txBody>
      </p:sp>
      <p:sp>
        <p:nvSpPr>
          <p:cNvPr id="4" name="灯片编号占位符 3">
            <a:extLst>
              <a:ext uri="{FF2B5EF4-FFF2-40B4-BE49-F238E27FC236}">
                <a16:creationId xmlns:a16="http://schemas.microsoft.com/office/drawing/2014/main" id="{05A37470-386C-7400-E2AA-9209C799CBD2}"/>
              </a:ext>
            </a:extLst>
          </p:cNvPr>
          <p:cNvSpPr>
            <a:spLocks noGrp="1"/>
          </p:cNvSpPr>
          <p:nvPr>
            <p:ph type="sldNum" sz="quarter" idx="5"/>
          </p:nvPr>
        </p:nvSpPr>
        <p:spPr/>
        <p:txBody>
          <a:bodyPr/>
          <a:lstStyle/>
          <a:p>
            <a:fld id="{137353C1-A77C-4DD2-9638-E8B2A02CDD5C}" type="slidenum">
              <a:rPr lang="zh-CN" altLang="en-US" smtClean="0"/>
              <a:t>16</a:t>
            </a:fld>
            <a:endParaRPr lang="zh-CN" altLang="en-US"/>
          </a:p>
        </p:txBody>
      </p:sp>
    </p:spTree>
    <p:extLst>
      <p:ext uri="{BB962C8B-B14F-4D97-AF65-F5344CB8AC3E}">
        <p14:creationId xmlns:p14="http://schemas.microsoft.com/office/powerpoint/2010/main" val="29943822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94CB7A-0106-859C-28D8-A50DB665C101}"/>
              </a:ext>
            </a:extLst>
          </p:cNvPr>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a:extLst>
              <a:ext uri="{FF2B5EF4-FFF2-40B4-BE49-F238E27FC236}">
                <a16:creationId xmlns:a16="http://schemas.microsoft.com/office/drawing/2014/main" id="{550A7F59-F02E-FCFA-51E9-EDA21840F393}"/>
              </a:ext>
            </a:extLst>
          </p:cNvPr>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a:extLst>
              <a:ext uri="{FF2B5EF4-FFF2-40B4-BE49-F238E27FC236}">
                <a16:creationId xmlns:a16="http://schemas.microsoft.com/office/drawing/2014/main" id="{8934D283-C74A-68FF-C623-8A7C3DFF5B59}"/>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0A48F0C0-9976-2E33-36A5-9CFBAAE77AB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B30DBE0-3E4E-295D-88B7-111F614E4A5E}"/>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879490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F24A45-6B06-C804-F855-79D75348CD8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1D2C253-3F8B-3360-4FAE-2CF358BAE81E}"/>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53ED2755-8507-A6D8-81E6-BA95E775DD60}"/>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088AADA0-8CA0-A062-FD4A-D341B4D9C27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CFC80C-DD1F-2F1B-28F5-AB133D22B0C2}"/>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89106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6DE2CCE-B4EC-A7FA-7975-817734913FAD}"/>
              </a:ext>
            </a:extLst>
          </p:cNvPr>
          <p:cNvSpPr>
            <a:spLocks noGrp="1"/>
          </p:cNvSpPr>
          <p:nvPr>
            <p:ph type="title" orient="vert"/>
          </p:nvPr>
        </p:nvSpPr>
        <p:spPr>
          <a:xfrm>
            <a:off x="6543675" y="365125"/>
            <a:ext cx="1971675"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5C397514-DE71-1582-72BE-60A854497C5E}"/>
              </a:ext>
            </a:extLst>
          </p:cNvPr>
          <p:cNvSpPr>
            <a:spLocks noGrp="1"/>
          </p:cNvSpPr>
          <p:nvPr>
            <p:ph type="body" orient="vert" idx="1"/>
          </p:nvPr>
        </p:nvSpPr>
        <p:spPr>
          <a:xfrm>
            <a:off x="628650" y="365125"/>
            <a:ext cx="5800725"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32CE09E-E500-5085-4D8C-654E9419E2AE}"/>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2025876F-776B-C5DB-D0F7-B78DCA81C75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17D3B-9DFF-AA0E-AD5B-AFFC61CDBA91}"/>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8353418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CA71617-BF09-3353-7440-5BE2A19D5BB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3B94FF0C-8062-4891-8A67-4C4191257BB0}"/>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4174E5E-0C12-1CA5-DB48-7ED6B9CF429A}"/>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31A06E18-3CA0-0FB7-899C-4D72D84ABA4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EA3C89E-4268-254C-82BD-E983E1867F4A}"/>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015605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1850D6-CAF3-EA65-4364-811DCEBB3214}"/>
              </a:ext>
            </a:extLst>
          </p:cNvPr>
          <p:cNvSpPr>
            <a:spLocks noGrp="1"/>
          </p:cNvSpPr>
          <p:nvPr>
            <p:ph type="title"/>
          </p:nvPr>
        </p:nvSpPr>
        <p:spPr>
          <a:xfrm>
            <a:off x="623888" y="1709739"/>
            <a:ext cx="7886700" cy="2852737"/>
          </a:xfrm>
        </p:spPr>
        <p:txBody>
          <a:bodyPr anchor="b"/>
          <a:lstStyle>
            <a:lvl1pPr>
              <a:defRPr sz="4500"/>
            </a:lvl1pPr>
          </a:lstStyle>
          <a:p>
            <a:r>
              <a:rPr lang="zh-CN" altLang="en-US"/>
              <a:t>单击此处编辑母版标题样式</a:t>
            </a:r>
          </a:p>
        </p:txBody>
      </p:sp>
      <p:sp>
        <p:nvSpPr>
          <p:cNvPr id="3" name="文本占位符 2">
            <a:extLst>
              <a:ext uri="{FF2B5EF4-FFF2-40B4-BE49-F238E27FC236}">
                <a16:creationId xmlns:a16="http://schemas.microsoft.com/office/drawing/2014/main" id="{9F503F1B-9ADD-324B-DE65-A3F8AAE62BAA}"/>
              </a:ext>
            </a:extLst>
          </p:cNvPr>
          <p:cNvSpPr>
            <a:spLocks noGrp="1"/>
          </p:cNvSpPr>
          <p:nvPr>
            <p:ph type="body" idx="1"/>
          </p:nvPr>
        </p:nvSpPr>
        <p:spPr>
          <a:xfrm>
            <a:off x="623888" y="4589464"/>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B1EB8E5C-4635-A2B8-F03F-6BD568CA4BA3}"/>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0825DB10-331B-015D-BEF1-C81BD92D823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403522E-462D-C5B4-4ED9-555D4E40C10B}"/>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0033607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2EFCB42-4C32-AAED-90DA-71898ED41C04}"/>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539E2136-CEE6-20F0-56CF-BC56B82BFF7C}"/>
              </a:ext>
            </a:extLst>
          </p:cNvPr>
          <p:cNvSpPr>
            <a:spLocks noGrp="1"/>
          </p:cNvSpPr>
          <p:nvPr>
            <p:ph sz="half" idx="1"/>
          </p:nvPr>
        </p:nvSpPr>
        <p:spPr>
          <a:xfrm>
            <a:off x="6286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C6027C9-6825-B346-DB63-FFD9F5AB9D12}"/>
              </a:ext>
            </a:extLst>
          </p:cNvPr>
          <p:cNvSpPr>
            <a:spLocks noGrp="1"/>
          </p:cNvSpPr>
          <p:nvPr>
            <p:ph sz="half" idx="2"/>
          </p:nvPr>
        </p:nvSpPr>
        <p:spPr>
          <a:xfrm>
            <a:off x="4629150" y="1825625"/>
            <a:ext cx="38862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1F90B4CE-CDA7-7C86-E332-879DDAB69CD9}"/>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6" name="页脚占位符 5">
            <a:extLst>
              <a:ext uri="{FF2B5EF4-FFF2-40B4-BE49-F238E27FC236}">
                <a16:creationId xmlns:a16="http://schemas.microsoft.com/office/drawing/2014/main" id="{57B46134-EE8B-A39E-B91C-3138682A42A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FE2FBAD-5708-FEF7-4BD9-6660A81C094A}"/>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238835884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A9D09E2-6C44-6F74-2C0B-3D6E17CB3BB3}"/>
              </a:ext>
            </a:extLst>
          </p:cNvPr>
          <p:cNvSpPr>
            <a:spLocks noGrp="1"/>
          </p:cNvSpPr>
          <p:nvPr>
            <p:ph type="title"/>
          </p:nvPr>
        </p:nvSpPr>
        <p:spPr>
          <a:xfrm>
            <a:off x="629841" y="365126"/>
            <a:ext cx="78867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3FD41A01-B8B5-2FB8-3CFB-9104F703F13C}"/>
              </a:ext>
            </a:extLst>
          </p:cNvPr>
          <p:cNvSpPr>
            <a:spLocks noGrp="1"/>
          </p:cNvSpPr>
          <p:nvPr>
            <p:ph type="body" idx="1"/>
          </p:nvPr>
        </p:nvSpPr>
        <p:spPr>
          <a:xfrm>
            <a:off x="629842" y="1681163"/>
            <a:ext cx="3868340"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0A44465-C2F5-D6D9-1FCD-9E766722E375}"/>
              </a:ext>
            </a:extLst>
          </p:cNvPr>
          <p:cNvSpPr>
            <a:spLocks noGrp="1"/>
          </p:cNvSpPr>
          <p:nvPr>
            <p:ph sz="half" idx="2"/>
          </p:nvPr>
        </p:nvSpPr>
        <p:spPr>
          <a:xfrm>
            <a:off x="629842" y="2505075"/>
            <a:ext cx="3868340"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BEB9E1D6-B042-BF15-BF48-89CAA7BCDB1B}"/>
              </a:ext>
            </a:extLst>
          </p:cNvPr>
          <p:cNvSpPr>
            <a:spLocks noGrp="1"/>
          </p:cNvSpPr>
          <p:nvPr>
            <p:ph type="body" sz="quarter" idx="3"/>
          </p:nvPr>
        </p:nvSpPr>
        <p:spPr>
          <a:xfrm>
            <a:off x="4629150" y="1681163"/>
            <a:ext cx="3887391" cy="82391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693EA943-7F73-8777-8F77-6757E2DDE3DD}"/>
              </a:ext>
            </a:extLst>
          </p:cNvPr>
          <p:cNvSpPr>
            <a:spLocks noGrp="1"/>
          </p:cNvSpPr>
          <p:nvPr>
            <p:ph sz="quarter" idx="4"/>
          </p:nvPr>
        </p:nvSpPr>
        <p:spPr>
          <a:xfrm>
            <a:off x="4629150" y="2505075"/>
            <a:ext cx="3887391"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194A1072-DCA4-9561-17DF-59DE7AEFC7E4}"/>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8" name="页脚占位符 7">
            <a:extLst>
              <a:ext uri="{FF2B5EF4-FFF2-40B4-BE49-F238E27FC236}">
                <a16:creationId xmlns:a16="http://schemas.microsoft.com/office/drawing/2014/main" id="{A5991DB6-2FC0-065F-86D7-72C0CE10D2C7}"/>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D40CB3-A587-5BD3-591E-7D59E359D595}"/>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920137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89D3D1-FEDE-21FE-5ED4-8844658EE012}"/>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DFAE36CD-5D1B-D9FA-0859-FF4CFC72B643}"/>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4" name="页脚占位符 3">
            <a:extLst>
              <a:ext uri="{FF2B5EF4-FFF2-40B4-BE49-F238E27FC236}">
                <a16:creationId xmlns:a16="http://schemas.microsoft.com/office/drawing/2014/main" id="{D00D71A0-0BB4-DF3B-F081-C06584D8097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3E4F927-E0B0-5B38-52B9-C5DD990DABEB}"/>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13637910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706ECFB-B467-DE3B-4245-2A1619292687}"/>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3" name="页脚占位符 2">
            <a:extLst>
              <a:ext uri="{FF2B5EF4-FFF2-40B4-BE49-F238E27FC236}">
                <a16:creationId xmlns:a16="http://schemas.microsoft.com/office/drawing/2014/main" id="{8C8052F8-6910-0D34-4829-5EC7FB0240A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B200D67F-B240-22B7-13D5-FF2B24FCFEFD}"/>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4248418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1522A-CECB-A4F0-7E45-6BE90276CC27}"/>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a:extLst>
              <a:ext uri="{FF2B5EF4-FFF2-40B4-BE49-F238E27FC236}">
                <a16:creationId xmlns:a16="http://schemas.microsoft.com/office/drawing/2014/main" id="{0F06182D-9405-7AF8-40B1-5BC450F9F650}"/>
              </a:ext>
            </a:extLst>
          </p:cNvPr>
          <p:cNvSpPr>
            <a:spLocks noGrp="1"/>
          </p:cNvSpPr>
          <p:nvPr>
            <p:ph idx="1"/>
          </p:nvPr>
        </p:nvSpPr>
        <p:spPr>
          <a:xfrm>
            <a:off x="3887391" y="987426"/>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FF52613-6EE6-E205-3217-61F53C54DBEA}"/>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DCA2057-4D21-F8E6-3374-53AF4289B509}"/>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6" name="页脚占位符 5">
            <a:extLst>
              <a:ext uri="{FF2B5EF4-FFF2-40B4-BE49-F238E27FC236}">
                <a16:creationId xmlns:a16="http://schemas.microsoft.com/office/drawing/2014/main" id="{5EF70DFB-4A93-C9B3-F3F3-708496586CC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F9FF1A8-197A-5CAD-6CA0-F5BBFD0F2D20}"/>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46149269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A4D2A-A662-D72B-1518-B23A5D2B822A}"/>
              </a:ext>
            </a:extLst>
          </p:cNvPr>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图片占位符 2">
            <a:extLst>
              <a:ext uri="{FF2B5EF4-FFF2-40B4-BE49-F238E27FC236}">
                <a16:creationId xmlns:a16="http://schemas.microsoft.com/office/drawing/2014/main" id="{673B33BD-D600-6C93-DC57-7C56F843B5B6}"/>
              </a:ext>
            </a:extLst>
          </p:cNvPr>
          <p:cNvSpPr>
            <a:spLocks noGrp="1"/>
          </p:cNvSpPr>
          <p:nvPr>
            <p:ph type="pic" idx="1"/>
          </p:nvPr>
        </p:nvSpPr>
        <p:spPr>
          <a:xfrm>
            <a:off x="3887391" y="987426"/>
            <a:ext cx="4629150" cy="4873625"/>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a:extLst>
              <a:ext uri="{FF2B5EF4-FFF2-40B4-BE49-F238E27FC236}">
                <a16:creationId xmlns:a16="http://schemas.microsoft.com/office/drawing/2014/main" id="{2D4F7F04-22B1-A262-566F-6D0D23DCC058}"/>
              </a:ext>
            </a:extLst>
          </p:cNvPr>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2E461222-F321-83E7-9B38-1D9DB03B98AC}"/>
              </a:ext>
            </a:extLst>
          </p:cNvPr>
          <p:cNvSpPr>
            <a:spLocks noGrp="1"/>
          </p:cNvSpPr>
          <p:nvPr>
            <p:ph type="dt" sz="half" idx="10"/>
          </p:nvPr>
        </p:nvSpPr>
        <p:spPr/>
        <p:txBody>
          <a:bodyPr/>
          <a:lstStyle/>
          <a:p>
            <a:fld id="{530820CF-B880-4189-942D-D702A7CBA730}" type="datetimeFigureOut">
              <a:rPr lang="zh-CN" altLang="en-US" smtClean="0"/>
              <a:pPr/>
              <a:t>2025/11/10</a:t>
            </a:fld>
            <a:endParaRPr lang="zh-CN" altLang="en-US"/>
          </a:p>
        </p:txBody>
      </p:sp>
      <p:sp>
        <p:nvSpPr>
          <p:cNvPr id="6" name="页脚占位符 5">
            <a:extLst>
              <a:ext uri="{FF2B5EF4-FFF2-40B4-BE49-F238E27FC236}">
                <a16:creationId xmlns:a16="http://schemas.microsoft.com/office/drawing/2014/main" id="{CEDA7AAE-7ECD-F651-6B6E-A56C5B48E04D}"/>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D90C074-8F0C-00D4-230A-714935A4DD91}"/>
              </a:ext>
            </a:extLst>
          </p:cNvPr>
          <p:cNvSpPr>
            <a:spLocks noGrp="1"/>
          </p:cNvSpPr>
          <p:nvPr>
            <p:ph type="sldNum" sz="quarter" idx="12"/>
          </p:nvPr>
        </p:nvSpPr>
        <p:spPr/>
        <p:txBody>
          <a:bodyPr/>
          <a:lstStyle/>
          <a:p>
            <a:fld id="{0C913308-F349-4B6D-A68A-DD1791B4A57B}" type="slidenum">
              <a:rPr lang="zh-CN" altLang="en-US" smtClean="0"/>
              <a:pPr/>
              <a:t>‹#›</a:t>
            </a:fld>
            <a:endParaRPr lang="zh-CN" altLang="en-US"/>
          </a:p>
        </p:txBody>
      </p:sp>
      <p:pic>
        <p:nvPicPr>
          <p:cNvPr id="8" name="图片 7" descr="baidu_jgylogo3.gif">
            <a:extLst>
              <a:ext uri="{FF2B5EF4-FFF2-40B4-BE49-F238E27FC236}">
                <a16:creationId xmlns:a16="http://schemas.microsoft.com/office/drawing/2014/main" id="{0DFE3609-ED23-4B8A-F155-2291DA63F918}"/>
              </a:ext>
            </a:extLst>
          </p:cNvPr>
          <p:cNvPicPr>
            <a:picLocks noChangeAspect="1"/>
          </p:cNvPicPr>
          <p:nvPr userDrawn="1"/>
        </p:nvPicPr>
        <p:blipFill>
          <a:blip r:embed="rId2"/>
          <a:stretch>
            <a:fillRect/>
          </a:stretch>
        </p:blipFill>
        <p:spPr>
          <a:xfrm>
            <a:off x="7143768" y="5429264"/>
            <a:ext cx="1114425" cy="361950"/>
          </a:xfrm>
          <a:prstGeom prst="rect">
            <a:avLst/>
          </a:prstGeom>
        </p:spPr>
      </p:pic>
    </p:spTree>
    <p:extLst>
      <p:ext uri="{BB962C8B-B14F-4D97-AF65-F5344CB8AC3E}">
        <p14:creationId xmlns:p14="http://schemas.microsoft.com/office/powerpoint/2010/main" val="1497921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B0FD36FF-C7C9-69A0-56F6-39D2036716C0}"/>
              </a:ext>
            </a:extLst>
          </p:cNvPr>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81677202-8244-4D00-CFE5-C3542545AF86}"/>
              </a:ext>
            </a:extLst>
          </p:cNvPr>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3EDC7E7-879D-5A20-8D50-2961FF4F5C56}"/>
              </a:ext>
            </a:extLst>
          </p:cNvPr>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900">
                <a:solidFill>
                  <a:schemeClr val="tx1">
                    <a:tint val="75000"/>
                  </a:schemeClr>
                </a:solidFill>
              </a:defRPr>
            </a:lvl1pPr>
          </a:lstStyle>
          <a:p>
            <a:fld id="{530820CF-B880-4189-942D-D702A7CBA730}" type="datetimeFigureOut">
              <a:rPr lang="zh-CN" altLang="en-US" smtClean="0"/>
              <a:pPr/>
              <a:t>2025/11/10</a:t>
            </a:fld>
            <a:endParaRPr lang="zh-CN" altLang="en-US"/>
          </a:p>
        </p:txBody>
      </p:sp>
      <p:sp>
        <p:nvSpPr>
          <p:cNvPr id="5" name="页脚占位符 4">
            <a:extLst>
              <a:ext uri="{FF2B5EF4-FFF2-40B4-BE49-F238E27FC236}">
                <a16:creationId xmlns:a16="http://schemas.microsoft.com/office/drawing/2014/main" id="{1788D644-4EDE-1763-6018-5DD0314138EA}"/>
              </a:ext>
            </a:extLst>
          </p:cNvPr>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087D3E0-ABF0-C285-1131-DD97AF9BC68E}"/>
              </a:ext>
            </a:extLst>
          </p:cNvPr>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pPr/>
              <a:t>‹#›</a:t>
            </a:fld>
            <a:endParaRPr lang="zh-CN" altLang="en-US"/>
          </a:p>
        </p:txBody>
      </p:sp>
    </p:spTree>
    <p:extLst>
      <p:ext uri="{BB962C8B-B14F-4D97-AF65-F5344CB8AC3E}">
        <p14:creationId xmlns:p14="http://schemas.microsoft.com/office/powerpoint/2010/main" val="3225165062"/>
      </p:ext>
    </p:extLst>
  </p:cSld>
  <p:clrMap bg1="lt1" tx1="dk1" bg2="lt2" tx2="dk2" accent1="accent1" accent2="accent2" accent3="accent3" accent4="accent4" accent5="accent5" accent6="accent6" hlink="hlink" folHlink="folHlink"/>
  <p:sldLayoutIdLst>
    <p:sldLayoutId id="2147484069" r:id="rId1"/>
    <p:sldLayoutId id="2147484070" r:id="rId2"/>
    <p:sldLayoutId id="2147484071" r:id="rId3"/>
    <p:sldLayoutId id="2147484072" r:id="rId4"/>
    <p:sldLayoutId id="2147484073" r:id="rId5"/>
    <p:sldLayoutId id="2147484074" r:id="rId6"/>
    <p:sldLayoutId id="2147484075" r:id="rId7"/>
    <p:sldLayoutId id="2147484076" r:id="rId8"/>
    <p:sldLayoutId id="2147484077" r:id="rId9"/>
    <p:sldLayoutId id="2147484078" r:id="rId10"/>
    <p:sldLayoutId id="2147484079"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17.png"/><Relationship Id="rId4" Type="http://schemas.openxmlformats.org/officeDocument/2006/relationships/image" Target="../media/image12.svg"/></Relationships>
</file>

<file path=ppt/slides/_rels/slide11.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2.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17.png"/><Relationship Id="rId10" Type="http://schemas.openxmlformats.org/officeDocument/2006/relationships/image" Target="../media/image48.png"/><Relationship Id="rId4" Type="http://schemas.openxmlformats.org/officeDocument/2006/relationships/image" Target="../media/image43.svg"/><Relationship Id="rId9" Type="http://schemas.openxmlformats.org/officeDocument/2006/relationships/image" Target="../media/image47.png"/></Relationships>
</file>

<file path=ppt/slides/_rels/slide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7.png"/><Relationship Id="rId7" Type="http://schemas.openxmlformats.org/officeDocument/2006/relationships/image" Target="../media/image5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 Id="rId9" Type="http://schemas.openxmlformats.org/officeDocument/2006/relationships/image" Target="../media/image8.svg"/></Relationships>
</file>

<file path=ppt/slides/_rels/slide13.xml.rels><?xml version="1.0" encoding="UTF-8" standalone="yes"?>
<Relationships xmlns="http://schemas.openxmlformats.org/package/2006/relationships"><Relationship Id="rId8" Type="http://schemas.openxmlformats.org/officeDocument/2006/relationships/image" Target="../media/image8.svg"/><Relationship Id="rId3" Type="http://schemas.openxmlformats.org/officeDocument/2006/relationships/image" Target="../media/image17.png"/><Relationship Id="rId7" Type="http://schemas.openxmlformats.org/officeDocument/2006/relationships/image" Target="../media/image7.png"/><Relationship Id="rId12" Type="http://schemas.openxmlformats.org/officeDocument/2006/relationships/image" Target="../media/image61.sv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57.png"/><Relationship Id="rId11" Type="http://schemas.openxmlformats.org/officeDocument/2006/relationships/image" Target="../media/image60.png"/><Relationship Id="rId5" Type="http://schemas.openxmlformats.org/officeDocument/2006/relationships/image" Target="../media/image56.png"/><Relationship Id="rId10" Type="http://schemas.openxmlformats.org/officeDocument/2006/relationships/image" Target="../media/image59.svg"/><Relationship Id="rId4" Type="http://schemas.openxmlformats.org/officeDocument/2006/relationships/image" Target="../media/image55.png"/><Relationship Id="rId9" Type="http://schemas.openxmlformats.org/officeDocument/2006/relationships/image" Target="../media/image58.png"/></Relationships>
</file>

<file path=ppt/slides/_rels/slide14.xml.rels><?xml version="1.0" encoding="UTF-8" standalone="yes"?>
<Relationships xmlns="http://schemas.openxmlformats.org/package/2006/relationships"><Relationship Id="rId8" Type="http://schemas.openxmlformats.org/officeDocument/2006/relationships/image" Target="../media/image28.svg"/><Relationship Id="rId3" Type="http://schemas.openxmlformats.org/officeDocument/2006/relationships/image" Target="../media/image17.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image" Target="../media/image62.png"/></Relationships>
</file>

<file path=ppt/slides/_rels/slide1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66.sv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17.png"/><Relationship Id="rId4" Type="http://schemas.openxmlformats.org/officeDocument/2006/relationships/image" Target="../media/image19.svg"/></Relationships>
</file>

<file path=ppt/slides/_rels/slide17.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14.png"/><Relationship Id="rId7" Type="http://schemas.openxmlformats.org/officeDocument/2006/relationships/image" Target="../media/image70.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17.png"/><Relationship Id="rId4" Type="http://schemas.openxmlformats.org/officeDocument/2006/relationships/image" Target="../media/image6.svg"/></Relationships>
</file>

<file path=ppt/slides/_rels/slide19.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17.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png"/></Relationships>
</file>

<file path=ppt/slides/_rels/slide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6.sv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60.png"/><Relationship Id="rId7" Type="http://schemas.openxmlformats.org/officeDocument/2006/relationships/image" Target="../media/image77.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76.png"/><Relationship Id="rId4" Type="http://schemas.openxmlformats.org/officeDocument/2006/relationships/image" Target="../media/image61.svg"/><Relationship Id="rId9" Type="http://schemas.openxmlformats.org/officeDocument/2006/relationships/image" Target="../media/image79.png"/></Relationships>
</file>

<file path=ppt/slides/_rels/slide2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59.svg"/></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8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17.png"/><Relationship Id="rId4" Type="http://schemas.openxmlformats.org/officeDocument/2006/relationships/image" Target="../media/image28.svg"/></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11.png"/><Relationship Id="rId7" Type="http://schemas.openxmlformats.org/officeDocument/2006/relationships/image" Target="../media/image83.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82.png"/><Relationship Id="rId5" Type="http://schemas.openxmlformats.org/officeDocument/2006/relationships/image" Target="../media/image17.png"/><Relationship Id="rId10" Type="http://schemas.openxmlformats.org/officeDocument/2006/relationships/image" Target="../media/image86.png"/><Relationship Id="rId4" Type="http://schemas.openxmlformats.org/officeDocument/2006/relationships/image" Target="../media/image12.svg"/><Relationship Id="rId9" Type="http://schemas.openxmlformats.org/officeDocument/2006/relationships/image" Target="../media/image85.png"/></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87.png"/></Relationships>
</file>

<file path=ppt/slides/_rels/slide25.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kaggle.com/datasets/khushikyad001/china-water-pollution-monitoring-dataset" TargetMode="External"/><Relationship Id="rId2" Type="http://schemas.openxmlformats.org/officeDocument/2006/relationships/hyperlink" Target="https://blog.csdn.net/return_js/article/details/100735326" TargetMode="External"/><Relationship Id="rId1" Type="http://schemas.openxmlformats.org/officeDocument/2006/relationships/slideLayout" Target="../slideLayouts/slideLayout2.xml"/><Relationship Id="rId6" Type="http://schemas.openxmlformats.org/officeDocument/2006/relationships/image" Target="../media/image91.svg"/><Relationship Id="rId5" Type="http://schemas.openxmlformats.org/officeDocument/2006/relationships/image" Target="../media/image90.png"/><Relationship Id="rId4" Type="http://schemas.openxmlformats.org/officeDocument/2006/relationships/hyperlink" Target="https://www.kaggle.com/datasets/khushikyad001/dataset-of-common-infectious-diseases-in-china" TargetMode="External"/></Relationships>
</file>

<file path=ppt/slides/_rels/slide27.xml.rels><?xml version="1.0" encoding="UTF-8" standalone="yes"?>
<Relationships xmlns="http://schemas.openxmlformats.org/package/2006/relationships"><Relationship Id="rId3" Type="http://schemas.openxmlformats.org/officeDocument/2006/relationships/image" Target="../media/image93.svg"/><Relationship Id="rId2" Type="http://schemas.openxmlformats.org/officeDocument/2006/relationships/image" Target="../media/image92.png"/><Relationship Id="rId1" Type="http://schemas.openxmlformats.org/officeDocument/2006/relationships/slideLayout" Target="../slideLayouts/slideLayout2.xml"/><Relationship Id="rId4" Type="http://schemas.openxmlformats.org/officeDocument/2006/relationships/image" Target="../media/image94.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svg"/><Relationship Id="rId7" Type="http://schemas.openxmlformats.org/officeDocument/2006/relationships/image" Target="../media/image12.svg"/><Relationship Id="rId2" Type="http://schemas.openxmlformats.org/officeDocument/2006/relationships/image" Target="../media/image7.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svg"/><Relationship Id="rId4" Type="http://schemas.openxmlformats.org/officeDocument/2006/relationships/image" Target="../media/image9.png"/></Relationships>
</file>

<file path=ppt/slides/_rels/slide4.xml.rels><?xml version="1.0" encoding="UTF-8" standalone="yes"?>
<Relationships xmlns="http://schemas.openxmlformats.org/package/2006/relationships"><Relationship Id="rId3" Type="http://schemas.openxmlformats.org/officeDocument/2006/relationships/image" Target="../media/image15.svg"/><Relationship Id="rId7" Type="http://schemas.openxmlformats.org/officeDocument/2006/relationships/image" Target="../media/image19.sv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2.xml"/><Relationship Id="rId6" Type="http://schemas.openxmlformats.org/officeDocument/2006/relationships/image" Target="../media/image24.jpeg"/><Relationship Id="rId5" Type="http://schemas.openxmlformats.org/officeDocument/2006/relationships/image" Target="../media/image23.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6.svg"/><Relationship Id="rId7" Type="http://schemas.openxmlformats.org/officeDocument/2006/relationships/image" Target="../media/image29.png"/><Relationship Id="rId2"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28.svg"/><Relationship Id="rId4" Type="http://schemas.openxmlformats.org/officeDocument/2006/relationships/image" Target="../media/image27.png"/></Relationships>
</file>

<file path=ppt/slides/_rels/slide8.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2.svg"/><Relationship Id="rId7"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39.svg"/><Relationship Id="rId4" Type="http://schemas.openxmlformats.org/officeDocument/2006/relationships/image" Target="../media/image38.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E91DC736-0EF8-4F87-9146-EBF1D2EE4D3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0B48CBC-D881-32E0-E228-F0B76233F447}"/>
              </a:ext>
            </a:extLst>
          </p:cNvPr>
          <p:cNvPicPr>
            <a:picLocks noChangeAspect="1"/>
          </p:cNvPicPr>
          <p:nvPr/>
        </p:nvPicPr>
        <p:blipFill rotWithShape="1">
          <a:blip r:embed="rId3"/>
          <a:srcRect l="28096" r="28533" b="-1"/>
          <a:stretch/>
        </p:blipFill>
        <p:spPr>
          <a:xfrm>
            <a:off x="2642616" y="10"/>
            <a:ext cx="6501384" cy="6857990"/>
          </a:xfrm>
          <a:prstGeom prst="rect">
            <a:avLst/>
          </a:prstGeom>
        </p:spPr>
      </p:pic>
      <p:sp>
        <p:nvSpPr>
          <p:cNvPr id="11" name="Rectangle 10">
            <a:extLst>
              <a:ext uri="{FF2B5EF4-FFF2-40B4-BE49-F238E27FC236}">
                <a16:creationId xmlns:a16="http://schemas.microsoft.com/office/drawing/2014/main" id="{097CD68E-23E3-4007-8847-CD0944C4F7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68580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标题 1"/>
          <p:cNvSpPr>
            <a:spLocks noGrp="1"/>
          </p:cNvSpPr>
          <p:nvPr>
            <p:ph type="ctrTitle"/>
          </p:nvPr>
        </p:nvSpPr>
        <p:spPr>
          <a:xfrm>
            <a:off x="251520" y="1514931"/>
            <a:ext cx="5581667" cy="3204134"/>
          </a:xfrm>
        </p:spPr>
        <p:txBody>
          <a:bodyPr anchor="b">
            <a:normAutofit/>
          </a:bodyPr>
          <a:lstStyle/>
          <a:p>
            <a:pPr algn="l"/>
            <a:r>
              <a:rPr lang="zh-CN" altLang="zh-CN" dirty="0"/>
              <a:t>中国流行传染病抽省可视化与人机交互</a:t>
            </a:r>
            <a:br>
              <a:rPr lang="en-US" altLang="zh-CN" dirty="0"/>
            </a:br>
            <a:endParaRPr lang="zh-CN" altLang="en-US" sz="4200" b="1" dirty="0">
              <a:latin typeface="Times New Roman" panose="02020603050405020304" pitchFamily="18" charset="0"/>
              <a:ea typeface="微软雅黑" panose="020B0503020204020204" pitchFamily="34" charset="-122"/>
            </a:endParaRPr>
          </a:p>
        </p:txBody>
      </p:sp>
      <p:sp>
        <p:nvSpPr>
          <p:cNvPr id="3" name="副标题 2"/>
          <p:cNvSpPr>
            <a:spLocks noGrp="1"/>
          </p:cNvSpPr>
          <p:nvPr>
            <p:ph type="subTitle" idx="1"/>
          </p:nvPr>
        </p:nvSpPr>
        <p:spPr>
          <a:xfrm>
            <a:off x="358485" y="4872922"/>
            <a:ext cx="3017519" cy="1208141"/>
          </a:xfrm>
        </p:spPr>
        <p:txBody>
          <a:bodyPr>
            <a:normAutofit/>
          </a:bodyPr>
          <a:lstStyle/>
          <a:p>
            <a:pPr algn="l">
              <a:defRPr/>
            </a:pPr>
            <a:r>
              <a:rPr lang="zh-CN" altLang="en-US" sz="1700" dirty="0">
                <a:latin typeface="微软雅黑" panose="020B0503020204020204" pitchFamily="34" charset="-122"/>
                <a:ea typeface="微软雅黑" panose="020B0503020204020204" pitchFamily="34" charset="-122"/>
              </a:rPr>
              <a:t>刘思齐 </a:t>
            </a:r>
            <a:r>
              <a:rPr lang="en-US" altLang="zh-CN" sz="1700" dirty="0">
                <a:latin typeface="微软雅黑" panose="020B0503020204020204" pitchFamily="34" charset="-122"/>
                <a:ea typeface="微软雅黑" panose="020B0503020204020204" pitchFamily="34" charset="-122"/>
              </a:rPr>
              <a:t>23121609</a:t>
            </a:r>
            <a:endParaRPr lang="zh-CN" altLang="en-US" sz="1700" dirty="0">
              <a:latin typeface="微软雅黑" panose="020B0503020204020204" pitchFamily="34" charset="-122"/>
              <a:ea typeface="微软雅黑" panose="020B0503020204020204" pitchFamily="34" charset="-122"/>
            </a:endParaRPr>
          </a:p>
          <a:p>
            <a:pPr algn="l">
              <a:defRPr/>
            </a:pPr>
            <a:r>
              <a:rPr lang="zh-CN" altLang="en-US" sz="1700" dirty="0">
                <a:latin typeface="微软雅黑" panose="020B0503020204020204" pitchFamily="34" charset="-122"/>
                <a:ea typeface="微软雅黑" panose="020B0503020204020204" pitchFamily="34" charset="-122"/>
              </a:rPr>
              <a:t>上海大学计算机学院</a:t>
            </a:r>
          </a:p>
          <a:p>
            <a:pPr algn="l"/>
            <a:endParaRPr lang="zh-CN" altLang="en-US" sz="17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4" name="文本框 3">
            <a:extLst>
              <a:ext uri="{FF2B5EF4-FFF2-40B4-BE49-F238E27FC236}">
                <a16:creationId xmlns:a16="http://schemas.microsoft.com/office/drawing/2014/main" id="{2B424A1F-EB6B-2893-6EF0-FFCA3E3C51E1}"/>
              </a:ext>
            </a:extLst>
          </p:cNvPr>
          <p:cNvSpPr txBox="1"/>
          <p:nvPr/>
        </p:nvSpPr>
        <p:spPr>
          <a:xfrm>
            <a:off x="3428278" y="4349733"/>
            <a:ext cx="5312857" cy="369332"/>
          </a:xfrm>
          <a:prstGeom prst="rect">
            <a:avLst/>
          </a:prstGeom>
          <a:noFill/>
        </p:spPr>
        <p:txBody>
          <a:bodyPr wrap="square" rtlCol="0">
            <a:spAutoFit/>
          </a:bodyPr>
          <a:lstStyle/>
          <a:p>
            <a:r>
              <a:rPr lang="zh-CN" altLang="en-US" dirty="0"/>
              <a:t>基于多源数据与交互式可视化的公共卫生分析平台</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186FA1-705D-9CC5-EF04-EBC5182232DF}"/>
            </a:ext>
          </a:extLst>
        </p:cNvPr>
        <p:cNvGrpSpPr/>
        <p:nvPr/>
      </p:nvGrpSpPr>
      <p:grpSpPr>
        <a:xfrm>
          <a:off x="0" y="0"/>
          <a:ext cx="0" cy="0"/>
          <a:chOff x="0" y="0"/>
          <a:chExt cx="0" cy="0"/>
        </a:xfrm>
      </p:grpSpPr>
      <p:sp>
        <p:nvSpPr>
          <p:cNvPr id="14" name="Freeform 17">
            <a:extLst>
              <a:ext uri="{FF2B5EF4-FFF2-40B4-BE49-F238E27FC236}">
                <a16:creationId xmlns:a16="http://schemas.microsoft.com/office/drawing/2014/main" id="{022B0875-563B-4979-8E21-84D8150254A1}"/>
              </a:ext>
            </a:extLst>
          </p:cNvPr>
          <p:cNvSpPr/>
          <p:nvPr/>
        </p:nvSpPr>
        <p:spPr>
          <a:xfrm rot="794087">
            <a:off x="-851663" y="-528260"/>
            <a:ext cx="2481458" cy="1344499"/>
          </a:xfrm>
          <a:custGeom>
            <a:avLst/>
            <a:gdLst/>
            <a:ahLst/>
            <a:cxnLst/>
            <a:rect l="l" t="t" r="r" b="b"/>
            <a:pathLst>
              <a:path w="2481458" h="1344499">
                <a:moveTo>
                  <a:pt x="0" y="0"/>
                </a:moveTo>
                <a:lnTo>
                  <a:pt x="2481458" y="0"/>
                </a:lnTo>
                <a:lnTo>
                  <a:pt x="2481458" y="1344499"/>
                </a:lnTo>
                <a:lnTo>
                  <a:pt x="0" y="134449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4C08B73A-DD92-41DE-22B5-C317A172EF74}"/>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53F65F3B-C170-01D3-B0C3-847800D2EE8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E328B97D-E8ED-9F81-3BBF-56A45FE52F91}"/>
              </a:ext>
            </a:extLst>
          </p:cNvPr>
          <p:cNvSpPr txBox="1"/>
          <p:nvPr/>
        </p:nvSpPr>
        <p:spPr>
          <a:xfrm>
            <a:off x="89756" y="1335814"/>
            <a:ext cx="8964488" cy="1477328"/>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 </a:t>
            </a:r>
            <a:r>
              <a:rPr lang="zh-CN" altLang="en-US" kern="100" dirty="0">
                <a:latin typeface="Times New Roman" panose="02020603050405020304" pitchFamily="18" charset="0"/>
                <a:ea typeface="宋体" panose="02010600030101010101" pitchFamily="2" charset="-122"/>
              </a:rPr>
              <a:t>比例</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lvl="0" algn="just"/>
            <a:r>
              <a:rPr lang="en-US" altLang="zh-CN" kern="100" dirty="0">
                <a:latin typeface="Times New Roman" panose="02020603050405020304" pitchFamily="18" charset="0"/>
                <a:ea typeface="宋体" panose="02010600030101010101" pitchFamily="2" charset="-122"/>
              </a:rPr>
              <a:t>        </a:t>
            </a:r>
            <a:r>
              <a:rPr lang="zh-CN" altLang="zh-CN" dirty="0"/>
              <a:t>由于本项目主题是想探究不同地理位置对于流行传染病的影响情况，故从这十个省份中挑出相对地理位置为东南西北中的五个省份进行具体每项数据的对比。这五个省份分别为：四川，河南，北京，上海，广东。</a:t>
            </a:r>
            <a:r>
              <a:rPr lang="zh-CN" altLang="en-US" dirty="0"/>
              <a:t>该对比可视化位于数据分析界面。</a:t>
            </a:r>
            <a:endParaRPr lang="zh-CN" altLang="zh-CN" dirty="0"/>
          </a:p>
          <a:p>
            <a:pPr lvl="0" algn="just"/>
            <a:endParaRPr lang="en-US" altLang="zh-CN" sz="1800" kern="100" dirty="0">
              <a:effectLst/>
              <a:latin typeface="Times New Roman" panose="02020603050405020304" pitchFamily="18" charset="0"/>
              <a:ea typeface="宋体" panose="02010600030101010101" pitchFamily="2" charset="-122"/>
            </a:endParaRPr>
          </a:p>
        </p:txBody>
      </p:sp>
      <p:pic>
        <p:nvPicPr>
          <p:cNvPr id="7170" name="图片 1">
            <a:extLst>
              <a:ext uri="{FF2B5EF4-FFF2-40B4-BE49-F238E27FC236}">
                <a16:creationId xmlns:a16="http://schemas.microsoft.com/office/drawing/2014/main" id="{E9D9FD60-FFAD-3534-C31F-6BE64F9144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41857" y="2564336"/>
            <a:ext cx="3754889" cy="23904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171" name="图片 1">
            <a:extLst>
              <a:ext uri="{FF2B5EF4-FFF2-40B4-BE49-F238E27FC236}">
                <a16:creationId xmlns:a16="http://schemas.microsoft.com/office/drawing/2014/main" id="{17C8C772-BC45-A766-8560-241673ACFE9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695408" y="2981104"/>
            <a:ext cx="3657646" cy="1973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文本框 12">
            <a:extLst>
              <a:ext uri="{FF2B5EF4-FFF2-40B4-BE49-F238E27FC236}">
                <a16:creationId xmlns:a16="http://schemas.microsoft.com/office/drawing/2014/main" id="{4AE8F502-5260-26BB-7F55-29E72B6172A2}"/>
              </a:ext>
            </a:extLst>
          </p:cNvPr>
          <p:cNvSpPr txBox="1"/>
          <p:nvPr/>
        </p:nvSpPr>
        <p:spPr>
          <a:xfrm>
            <a:off x="441857" y="5229200"/>
            <a:ext cx="7733645" cy="1200329"/>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从上面两个图不仅可以看出该数据分析图支持各省份一起展示也支持单独展示，上面两个图</a:t>
            </a:r>
            <a:r>
              <a:rPr lang="zh-CN" altLang="en-US" sz="1800" kern="100" dirty="0">
                <a:effectLst/>
                <a:latin typeface="Times New Roman" panose="02020603050405020304" pitchFamily="18" charset="0"/>
                <a:ea typeface="宋体" panose="02010600030101010101" pitchFamily="2" charset="-122"/>
              </a:rPr>
              <a:t>分别</a:t>
            </a:r>
            <a:r>
              <a:rPr lang="zh-CN" altLang="zh-CN" sz="1800" kern="100" dirty="0">
                <a:effectLst/>
                <a:latin typeface="Times New Roman" panose="02020603050405020304" pitchFamily="18" charset="0"/>
                <a:ea typeface="宋体" panose="02010600030101010101" pitchFamily="2" charset="-122"/>
              </a:rPr>
              <a:t>展示出了在全部病种下各省的病</a:t>
            </a:r>
            <a:r>
              <a:rPr lang="zh-CN" altLang="en-US" kern="100" dirty="0">
                <a:latin typeface="Times New Roman" panose="02020603050405020304" pitchFamily="18" charset="0"/>
                <a:ea typeface="宋体" panose="02010600030101010101" pitchFamily="2" charset="-122"/>
              </a:rPr>
              <a:t>例</a:t>
            </a:r>
            <a:r>
              <a:rPr lang="zh-CN" altLang="zh-CN" sz="1800" kern="100" dirty="0">
                <a:effectLst/>
                <a:latin typeface="Times New Roman" panose="02020603050405020304" pitchFamily="18" charset="0"/>
                <a:ea typeface="宋体" panose="02010600030101010101" pitchFamily="2" charset="-122"/>
              </a:rPr>
              <a:t>数</a:t>
            </a:r>
            <a:r>
              <a:rPr lang="zh-CN" altLang="en-US" sz="1800" kern="100" dirty="0">
                <a:effectLst/>
                <a:latin typeface="Times New Roman" panose="02020603050405020304" pitchFamily="18" charset="0"/>
                <a:ea typeface="宋体" panose="02010600030101010101" pitchFamily="2" charset="-122"/>
              </a:rPr>
              <a:t>及上海市的病例数</a:t>
            </a:r>
            <a:r>
              <a:rPr lang="zh-CN" altLang="zh-CN" sz="1800" kern="100" dirty="0">
                <a:effectLst/>
                <a:latin typeface="Times New Roman" panose="02020603050405020304" pitchFamily="18" charset="0"/>
                <a:ea typeface="宋体" panose="02010600030101010101" pitchFamily="2" charset="-122"/>
              </a:rPr>
              <a:t>。本系统不仅可以显示全部病种下的数据，还可以展示选定病种下的数据，接下来所有的数据图都支持此功能</a:t>
            </a:r>
            <a:r>
              <a:rPr lang="zh-CN" altLang="en-US" kern="100" dirty="0">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p:txBody>
      </p:sp>
    </p:spTree>
    <p:extLst>
      <p:ext uri="{BB962C8B-B14F-4D97-AF65-F5344CB8AC3E}">
        <p14:creationId xmlns:p14="http://schemas.microsoft.com/office/powerpoint/2010/main" val="303727331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07EDCB-A453-B3C5-E4E4-5D6EC3515F5C}"/>
            </a:ext>
          </a:extLst>
        </p:cNvPr>
        <p:cNvGrpSpPr/>
        <p:nvPr/>
      </p:nvGrpSpPr>
      <p:grpSpPr>
        <a:xfrm>
          <a:off x="0" y="0"/>
          <a:ext cx="0" cy="0"/>
          <a:chOff x="0" y="0"/>
          <a:chExt cx="0" cy="0"/>
        </a:xfrm>
      </p:grpSpPr>
      <p:sp>
        <p:nvSpPr>
          <p:cNvPr id="17" name="Freeform 16">
            <a:extLst>
              <a:ext uri="{FF2B5EF4-FFF2-40B4-BE49-F238E27FC236}">
                <a16:creationId xmlns:a16="http://schemas.microsoft.com/office/drawing/2014/main" id="{D8B8F962-9912-BE74-12BD-E0602727A0E0}"/>
              </a:ext>
            </a:extLst>
          </p:cNvPr>
          <p:cNvSpPr/>
          <p:nvPr/>
        </p:nvSpPr>
        <p:spPr>
          <a:xfrm rot="-719057">
            <a:off x="7921366" y="5364744"/>
            <a:ext cx="2127263" cy="2100188"/>
          </a:xfrm>
          <a:custGeom>
            <a:avLst/>
            <a:gdLst/>
            <a:ahLst/>
            <a:cxnLst/>
            <a:rect l="l" t="t" r="r" b="b"/>
            <a:pathLst>
              <a:path w="2127263" h="2100188">
                <a:moveTo>
                  <a:pt x="0" y="0"/>
                </a:moveTo>
                <a:lnTo>
                  <a:pt x="2127262" y="0"/>
                </a:lnTo>
                <a:lnTo>
                  <a:pt x="2127262" y="2100188"/>
                </a:lnTo>
                <a:lnTo>
                  <a:pt x="0" y="210018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txBody>
          <a:bodyPr/>
          <a:lstStyle/>
          <a:p>
            <a:endParaRPr lang="zh-CN" altLang="en-US" dirty="0"/>
          </a:p>
        </p:txBody>
      </p:sp>
      <p:sp>
        <p:nvSpPr>
          <p:cNvPr id="5" name="文本框 4">
            <a:extLst>
              <a:ext uri="{FF2B5EF4-FFF2-40B4-BE49-F238E27FC236}">
                <a16:creationId xmlns:a16="http://schemas.microsoft.com/office/drawing/2014/main" id="{03505027-13DE-F19B-5CBA-99853D415764}"/>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FB831D43-B1C5-D0C3-5F1A-4118C7C4F4D3}"/>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43B05682-E0EC-0812-8741-D638639FDD53}"/>
              </a:ext>
            </a:extLst>
          </p:cNvPr>
          <p:cNvSpPr txBox="1"/>
          <p:nvPr/>
        </p:nvSpPr>
        <p:spPr>
          <a:xfrm>
            <a:off x="89756" y="1335814"/>
            <a:ext cx="8964488" cy="646331"/>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 </a:t>
            </a:r>
            <a:r>
              <a:rPr lang="zh-CN" altLang="en-US" kern="100" dirty="0">
                <a:latin typeface="Times New Roman" panose="02020603050405020304" pitchFamily="18" charset="0"/>
                <a:ea typeface="宋体" panose="02010600030101010101" pitchFamily="2" charset="-122"/>
              </a:rPr>
              <a:t>比例</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lvl="0" algn="just"/>
            <a:endParaRPr lang="en-US"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750BD9B3-D644-D2D8-D296-B2BF11AC0014}"/>
              </a:ext>
            </a:extLst>
          </p:cNvPr>
          <p:cNvSpPr txBox="1"/>
          <p:nvPr/>
        </p:nvSpPr>
        <p:spPr>
          <a:xfrm>
            <a:off x="1674440" y="2834660"/>
            <a:ext cx="4572000" cy="276999"/>
          </a:xfrm>
          <a:prstGeom prst="rect">
            <a:avLst/>
          </a:prstGeom>
          <a:noFill/>
        </p:spPr>
        <p:txBody>
          <a:bodyPr wrap="square">
            <a:spAutoFit/>
          </a:bodyPr>
          <a:lstStyle/>
          <a:p>
            <a:pPr lvl="0" algn="just"/>
            <a:r>
              <a:rPr lang="zh-CN" altLang="en-US" sz="1200" kern="100" dirty="0">
                <a:effectLst/>
                <a:latin typeface="Times New Roman" panose="02020603050405020304" pitchFamily="18" charset="0"/>
                <a:ea typeface="宋体" panose="02010600030101010101" pitchFamily="2" charset="-122"/>
              </a:rPr>
              <a:t>艾滋病</a:t>
            </a:r>
            <a:r>
              <a:rPr lang="zh-CN" altLang="zh-CN" sz="1200" kern="100" dirty="0">
                <a:effectLst/>
                <a:latin typeface="Times New Roman" panose="02020603050405020304" pitchFamily="18" charset="0"/>
                <a:ea typeface="宋体" panose="02010600030101010101" pitchFamily="2" charset="-122"/>
              </a:rPr>
              <a:t>性别分布</a:t>
            </a:r>
          </a:p>
        </p:txBody>
      </p:sp>
      <p:pic>
        <p:nvPicPr>
          <p:cNvPr id="8194" name="图片 1">
            <a:extLst>
              <a:ext uri="{FF2B5EF4-FFF2-40B4-BE49-F238E27FC236}">
                <a16:creationId xmlns:a16="http://schemas.microsoft.com/office/drawing/2014/main" id="{B5E898DB-B193-E41B-4872-582B522EB6B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48917" y="1793068"/>
            <a:ext cx="3456384" cy="1079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5" name="图片 1">
            <a:extLst>
              <a:ext uri="{FF2B5EF4-FFF2-40B4-BE49-F238E27FC236}">
                <a16:creationId xmlns:a16="http://schemas.microsoft.com/office/drawing/2014/main" id="{36AF0C48-7CE3-41BC-21CA-F2F81F9281D5}"/>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5004048" y="1773227"/>
            <a:ext cx="3600400" cy="11501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DEE4563F-7FD6-9C58-9E6A-DA57303E27F4}"/>
              </a:ext>
            </a:extLst>
          </p:cNvPr>
          <p:cNvSpPr txBox="1"/>
          <p:nvPr/>
        </p:nvSpPr>
        <p:spPr>
          <a:xfrm>
            <a:off x="5868144" y="2837359"/>
            <a:ext cx="4572000" cy="276999"/>
          </a:xfrm>
          <a:prstGeom prst="rect">
            <a:avLst/>
          </a:prstGeom>
          <a:noFill/>
        </p:spPr>
        <p:txBody>
          <a:bodyPr wrap="square">
            <a:spAutoFit/>
          </a:bodyPr>
          <a:lstStyle/>
          <a:p>
            <a:pPr lvl="0" algn="just"/>
            <a:r>
              <a:rPr lang="zh-CN" altLang="en-US" sz="1200" kern="100" dirty="0">
                <a:latin typeface="Times New Roman" panose="02020603050405020304" pitchFamily="18" charset="0"/>
                <a:ea typeface="宋体" panose="02010600030101010101" pitchFamily="2" charset="-122"/>
              </a:rPr>
              <a:t>全部病种按季节</a:t>
            </a:r>
            <a:r>
              <a:rPr lang="zh-CN" altLang="zh-CN" sz="1200" kern="100" dirty="0">
                <a:effectLst/>
                <a:latin typeface="Times New Roman" panose="02020603050405020304" pitchFamily="18" charset="0"/>
                <a:ea typeface="宋体" panose="02010600030101010101" pitchFamily="2" charset="-122"/>
              </a:rPr>
              <a:t>分布</a:t>
            </a:r>
          </a:p>
        </p:txBody>
      </p:sp>
      <p:pic>
        <p:nvPicPr>
          <p:cNvPr id="8196" name="图片 1">
            <a:extLst>
              <a:ext uri="{FF2B5EF4-FFF2-40B4-BE49-F238E27FC236}">
                <a16:creationId xmlns:a16="http://schemas.microsoft.com/office/drawing/2014/main" id="{A3BBE33F-F4F7-99DC-3936-4CD1B7ECEAD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48917" y="3358219"/>
            <a:ext cx="3456384" cy="9623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72BE0B35-F560-937D-D1D2-DA5D5CECD8DF}"/>
              </a:ext>
            </a:extLst>
          </p:cNvPr>
          <p:cNvSpPr txBox="1"/>
          <p:nvPr/>
        </p:nvSpPr>
        <p:spPr>
          <a:xfrm>
            <a:off x="1478310" y="4320570"/>
            <a:ext cx="52197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五省按临床结果分类</a:t>
            </a:r>
            <a:endParaRPr lang="zh-CN" altLang="en-US" sz="1200" dirty="0"/>
          </a:p>
        </p:txBody>
      </p:sp>
      <p:pic>
        <p:nvPicPr>
          <p:cNvPr id="8197" name="图片 1">
            <a:extLst>
              <a:ext uri="{FF2B5EF4-FFF2-40B4-BE49-F238E27FC236}">
                <a16:creationId xmlns:a16="http://schemas.microsoft.com/office/drawing/2014/main" id="{420C4A54-D2AC-E626-3999-9F00E4D3B7B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934694" y="3350207"/>
            <a:ext cx="3512358" cy="9988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98238778-5F5B-597B-4DD4-6ABE589B9542}"/>
              </a:ext>
            </a:extLst>
          </p:cNvPr>
          <p:cNvSpPr txBox="1"/>
          <p:nvPr/>
        </p:nvSpPr>
        <p:spPr>
          <a:xfrm>
            <a:off x="3383964" y="4307950"/>
            <a:ext cx="5219700" cy="276999"/>
          </a:xfrm>
          <a:prstGeom prst="rect">
            <a:avLst/>
          </a:prstGeom>
          <a:noFill/>
        </p:spPr>
        <p:txBody>
          <a:bodyPr wrap="square">
            <a:spAutoFit/>
          </a:bodyPr>
          <a:lstStyle/>
          <a:p>
            <a:pPr indent="1866900" algn="just">
              <a:buNone/>
            </a:pPr>
            <a:r>
              <a:rPr lang="zh-CN" altLang="zh-CN" sz="1200" kern="100" dirty="0">
                <a:effectLst/>
                <a:latin typeface="Times New Roman" panose="02020603050405020304" pitchFamily="18" charset="0"/>
                <a:ea typeface="宋体" panose="02010600030101010101" pitchFamily="2" charset="-122"/>
              </a:rPr>
              <a:t>五省按是否继续追踪病人社会活动分类</a:t>
            </a:r>
          </a:p>
        </p:txBody>
      </p:sp>
      <p:pic>
        <p:nvPicPr>
          <p:cNvPr id="8199" name="图片 1">
            <a:extLst>
              <a:ext uri="{FF2B5EF4-FFF2-40B4-BE49-F238E27FC236}">
                <a16:creationId xmlns:a16="http://schemas.microsoft.com/office/drawing/2014/main" id="{DEE8EC0D-7228-D3FE-6310-FA8E21D801E5}"/>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48915" y="5198846"/>
            <a:ext cx="3456385" cy="99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0" name="图片 1">
            <a:extLst>
              <a:ext uri="{FF2B5EF4-FFF2-40B4-BE49-F238E27FC236}">
                <a16:creationId xmlns:a16="http://schemas.microsoft.com/office/drawing/2014/main" id="{109A7213-A5CB-4E04-0819-4D8A7AB96CC9}"/>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4934694" y="5160917"/>
            <a:ext cx="1687608" cy="12352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201" name="图片 1">
            <a:extLst>
              <a:ext uri="{FF2B5EF4-FFF2-40B4-BE49-F238E27FC236}">
                <a16:creationId xmlns:a16="http://schemas.microsoft.com/office/drawing/2014/main" id="{C5289FC9-1341-AEB1-7F95-E3675DFF2C57}"/>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6854331" y="5137863"/>
            <a:ext cx="1592721" cy="1258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04F81756-DFFA-CB70-AF53-9595CA27839C}"/>
              </a:ext>
            </a:extLst>
          </p:cNvPr>
          <p:cNvSpPr txBox="1"/>
          <p:nvPr/>
        </p:nvSpPr>
        <p:spPr>
          <a:xfrm>
            <a:off x="1115616" y="6257665"/>
            <a:ext cx="52197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五省各病种平均住院天数</a:t>
            </a:r>
            <a:r>
              <a:rPr lang="en-US" altLang="zh-CN" sz="1200" kern="100" dirty="0">
                <a:effectLst/>
                <a:latin typeface="Times New Roman" panose="02020603050405020304" pitchFamily="18" charset="0"/>
                <a:ea typeface="宋体" panose="02010600030101010101" pitchFamily="2" charset="-122"/>
              </a:rPr>
              <a:t>(</a:t>
            </a:r>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矩形树图</a:t>
            </a:r>
            <a:r>
              <a:rPr lang="en-US" altLang="zh-CN" sz="1200" kern="100" dirty="0">
                <a:effectLst/>
                <a:latin typeface="Times New Roman" panose="02020603050405020304" pitchFamily="18" charset="0"/>
                <a:ea typeface="宋体" panose="02010600030101010101" pitchFamily="2" charset="-122"/>
              </a:rPr>
              <a:t>)</a:t>
            </a:r>
            <a:endParaRPr lang="zh-CN" altLang="en-US" sz="1200" dirty="0"/>
          </a:p>
        </p:txBody>
      </p:sp>
      <p:sp>
        <p:nvSpPr>
          <p:cNvPr id="16" name="文本框 15">
            <a:extLst>
              <a:ext uri="{FF2B5EF4-FFF2-40B4-BE49-F238E27FC236}">
                <a16:creationId xmlns:a16="http://schemas.microsoft.com/office/drawing/2014/main" id="{0C8C72A9-1B16-D89A-F4D0-4CBFE9B9F4A2}"/>
              </a:ext>
            </a:extLst>
          </p:cNvPr>
          <p:cNvSpPr txBox="1"/>
          <p:nvPr/>
        </p:nvSpPr>
        <p:spPr>
          <a:xfrm>
            <a:off x="4194398" y="6398024"/>
            <a:ext cx="5219700" cy="276999"/>
          </a:xfrm>
          <a:prstGeom prst="rect">
            <a:avLst/>
          </a:prstGeom>
          <a:noFill/>
        </p:spPr>
        <p:txBody>
          <a:bodyPr wrap="square">
            <a:spAutoFit/>
          </a:bodyPr>
          <a:lstStyle/>
          <a:p>
            <a:pPr algn="ctr">
              <a:buNone/>
            </a:pP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五省各病种平均住院天数</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200" kern="100" dirty="0">
                <a:latin typeface="Times New Roman" panose="02020603050405020304" pitchFamily="18" charset="0"/>
                <a:ea typeface="宋体" panose="02010600030101010101" pitchFamily="2" charset="-122"/>
                <a:cs typeface="Times New Roman" panose="02020603050405020304" pitchFamily="18" charset="0"/>
              </a:rPr>
              <a:t>旭日图</a:t>
            </a:r>
            <a:r>
              <a:rPr lang="en-US" altLang="zh-CN" sz="1200"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zh-CN" sz="1200" kern="100" dirty="0">
              <a:latin typeface="Times New Roman" panose="02020603050405020304" pitchFamily="18" charset="0"/>
              <a:ea typeface="宋体"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5747751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D886A76-2601-3CD0-FAE3-04B32CC0E879}"/>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068109C3-04F7-685B-A428-3412665599EE}"/>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B2CB9F88-A99D-5CD6-38C4-F328890F59C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7E7739B3-E86E-7256-FB4A-815EB14DF00A}"/>
              </a:ext>
            </a:extLst>
          </p:cNvPr>
          <p:cNvSpPr txBox="1"/>
          <p:nvPr/>
        </p:nvSpPr>
        <p:spPr>
          <a:xfrm>
            <a:off x="89756" y="1335814"/>
            <a:ext cx="8964488" cy="646331"/>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 </a:t>
            </a:r>
            <a:r>
              <a:rPr lang="zh-CN" altLang="en-US" kern="100" dirty="0">
                <a:latin typeface="Times New Roman" panose="02020603050405020304" pitchFamily="18" charset="0"/>
                <a:ea typeface="宋体" panose="02010600030101010101" pitchFamily="2" charset="-122"/>
              </a:rPr>
              <a:t>比例</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lvl="0" algn="just"/>
            <a:endParaRPr lang="en-US" altLang="zh-CN" sz="1800" kern="100" dirty="0">
              <a:effectLst/>
              <a:latin typeface="Times New Roman" panose="02020603050405020304" pitchFamily="18" charset="0"/>
              <a:ea typeface="宋体" panose="02010600030101010101" pitchFamily="2" charset="-122"/>
            </a:endParaRPr>
          </a:p>
        </p:txBody>
      </p:sp>
      <p:sp>
        <p:nvSpPr>
          <p:cNvPr id="3" name="文本框 2">
            <a:extLst>
              <a:ext uri="{FF2B5EF4-FFF2-40B4-BE49-F238E27FC236}">
                <a16:creationId xmlns:a16="http://schemas.microsoft.com/office/drawing/2014/main" id="{7ADDCFD8-0719-B21E-6080-8EE2A87A3918}"/>
              </a:ext>
            </a:extLst>
          </p:cNvPr>
          <p:cNvSpPr txBox="1"/>
          <p:nvPr/>
        </p:nvSpPr>
        <p:spPr>
          <a:xfrm>
            <a:off x="467544" y="5958446"/>
            <a:ext cx="4572000" cy="276999"/>
          </a:xfrm>
          <a:prstGeom prst="rect">
            <a:avLst/>
          </a:prstGeom>
          <a:noFill/>
        </p:spPr>
        <p:txBody>
          <a:bodyPr wrap="square">
            <a:spAutoFit/>
          </a:bodyPr>
          <a:lstStyle/>
          <a:p>
            <a:pPr lvl="0" algn="just"/>
            <a:r>
              <a:rPr lang="zh-CN" altLang="en-US" sz="1200" kern="100" dirty="0">
                <a:effectLst/>
                <a:latin typeface="Times New Roman" panose="02020603050405020304" pitchFamily="18" charset="0"/>
                <a:ea typeface="宋体" panose="02010600030101010101" pitchFamily="2" charset="-122"/>
              </a:rPr>
              <a:t>五省各病种住院率</a:t>
            </a:r>
            <a:r>
              <a:rPr lang="zh-CN" altLang="en-US" sz="1200" kern="100" dirty="0">
                <a:latin typeface="Times New Roman" panose="02020603050405020304" pitchFamily="18" charset="0"/>
                <a:ea typeface="宋体" panose="02010600030101010101" pitchFamily="2" charset="-122"/>
              </a:rPr>
              <a:t>，康复率，死亡率统计</a:t>
            </a:r>
            <a:endParaRPr lang="zh-CN" altLang="zh-CN" sz="1200" kern="100" dirty="0">
              <a:effectLst/>
              <a:latin typeface="Times New Roman" panose="02020603050405020304" pitchFamily="18" charset="0"/>
              <a:ea typeface="宋体" panose="02010600030101010101" pitchFamily="2" charset="-122"/>
            </a:endParaRPr>
          </a:p>
        </p:txBody>
      </p:sp>
      <p:pic>
        <p:nvPicPr>
          <p:cNvPr id="9218" name="图片 1">
            <a:extLst>
              <a:ext uri="{FF2B5EF4-FFF2-40B4-BE49-F238E27FC236}">
                <a16:creationId xmlns:a16="http://schemas.microsoft.com/office/drawing/2014/main" id="{66385648-3C79-548F-BD5C-1EBD96DC34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71736" y="1827090"/>
            <a:ext cx="3436168" cy="13138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图片 1">
            <a:extLst>
              <a:ext uri="{FF2B5EF4-FFF2-40B4-BE49-F238E27FC236}">
                <a16:creationId xmlns:a16="http://schemas.microsoft.com/office/drawing/2014/main" id="{D5DE7FCB-E492-896D-D9DA-189979C096D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1736" y="3300818"/>
            <a:ext cx="3436168" cy="1208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1" name="图片 1">
            <a:extLst>
              <a:ext uri="{FF2B5EF4-FFF2-40B4-BE49-F238E27FC236}">
                <a16:creationId xmlns:a16="http://schemas.microsoft.com/office/drawing/2014/main" id="{2B0D593E-3016-F161-B714-84BBCA5475A6}"/>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71736" y="4636177"/>
            <a:ext cx="3436168" cy="13181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22" name="图片 1">
            <a:extLst>
              <a:ext uri="{FF2B5EF4-FFF2-40B4-BE49-F238E27FC236}">
                <a16:creationId xmlns:a16="http://schemas.microsoft.com/office/drawing/2014/main" id="{9A07E72F-B671-CCC7-2C4F-78543190EF52}"/>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807546" y="3100105"/>
            <a:ext cx="4248472" cy="160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 name="直接箭头连接符 3">
            <a:extLst>
              <a:ext uri="{FF2B5EF4-FFF2-40B4-BE49-F238E27FC236}">
                <a16:creationId xmlns:a16="http://schemas.microsoft.com/office/drawing/2014/main" id="{16FB815C-3711-05BC-5F9F-8076F256454A}"/>
              </a:ext>
            </a:extLst>
          </p:cNvPr>
          <p:cNvCxnSpPr>
            <a:cxnSpLocks/>
            <a:stCxn id="9219" idx="3"/>
            <a:endCxn id="9222" idx="1"/>
          </p:cNvCxnSpPr>
          <p:nvPr/>
        </p:nvCxnSpPr>
        <p:spPr>
          <a:xfrm flipV="1">
            <a:off x="3707904" y="3904968"/>
            <a:ext cx="109964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直接箭头连接符 8">
            <a:extLst>
              <a:ext uri="{FF2B5EF4-FFF2-40B4-BE49-F238E27FC236}">
                <a16:creationId xmlns:a16="http://schemas.microsoft.com/office/drawing/2014/main" id="{52FA18FF-F170-74AD-F28A-3FDE0DA50147}"/>
              </a:ext>
            </a:extLst>
          </p:cNvPr>
          <p:cNvCxnSpPr>
            <a:cxnSpLocks/>
            <a:stCxn id="9218" idx="3"/>
            <a:endCxn id="9222" idx="1"/>
          </p:cNvCxnSpPr>
          <p:nvPr/>
        </p:nvCxnSpPr>
        <p:spPr>
          <a:xfrm>
            <a:off x="3707904" y="2484029"/>
            <a:ext cx="1099642" cy="14209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34C69666-0D07-6013-D4A8-37037E1062AB}"/>
              </a:ext>
            </a:extLst>
          </p:cNvPr>
          <p:cNvCxnSpPr>
            <a:cxnSpLocks/>
            <a:stCxn id="9221" idx="3"/>
            <a:endCxn id="9222" idx="1"/>
          </p:cNvCxnSpPr>
          <p:nvPr/>
        </p:nvCxnSpPr>
        <p:spPr>
          <a:xfrm flipV="1">
            <a:off x="3707904" y="3904968"/>
            <a:ext cx="1099642" cy="13902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文本框 18">
            <a:extLst>
              <a:ext uri="{FF2B5EF4-FFF2-40B4-BE49-F238E27FC236}">
                <a16:creationId xmlns:a16="http://schemas.microsoft.com/office/drawing/2014/main" id="{859D2566-BB75-56D5-A8B7-78AA80DD23EA}"/>
              </a:ext>
            </a:extLst>
          </p:cNvPr>
          <p:cNvSpPr txBox="1"/>
          <p:nvPr/>
        </p:nvSpPr>
        <p:spPr>
          <a:xfrm>
            <a:off x="5436096" y="4737356"/>
            <a:ext cx="4572000" cy="276999"/>
          </a:xfrm>
          <a:prstGeom prst="rect">
            <a:avLst/>
          </a:prstGeom>
          <a:noFill/>
        </p:spPr>
        <p:txBody>
          <a:bodyPr wrap="square">
            <a:spAutoFit/>
          </a:bodyPr>
          <a:lstStyle/>
          <a:p>
            <a:pPr lvl="0" algn="just"/>
            <a:r>
              <a:rPr lang="zh-CN" altLang="en-US" sz="1200" kern="100" dirty="0">
                <a:effectLst/>
                <a:latin typeface="Times New Roman" panose="02020603050405020304" pitchFamily="18" charset="0"/>
                <a:ea typeface="宋体" panose="02010600030101010101" pitchFamily="2" charset="-122"/>
              </a:rPr>
              <a:t>五省各病种住院率</a:t>
            </a:r>
            <a:r>
              <a:rPr lang="zh-CN" altLang="en-US" sz="1200" kern="100" dirty="0">
                <a:latin typeface="Times New Roman" panose="02020603050405020304" pitchFamily="18" charset="0"/>
                <a:ea typeface="宋体" panose="02010600030101010101" pitchFamily="2" charset="-122"/>
              </a:rPr>
              <a:t>，康复率，死亡率汇总</a:t>
            </a:r>
            <a:endParaRPr lang="zh-CN" altLang="zh-CN" sz="1200" kern="100" dirty="0">
              <a:effectLst/>
              <a:latin typeface="Times New Roman" panose="02020603050405020304" pitchFamily="18" charset="0"/>
              <a:ea typeface="宋体" panose="02010600030101010101" pitchFamily="2" charset="-122"/>
            </a:endParaRPr>
          </a:p>
        </p:txBody>
      </p:sp>
      <p:sp>
        <p:nvSpPr>
          <p:cNvPr id="20" name="Freeform 7">
            <a:extLst>
              <a:ext uri="{FF2B5EF4-FFF2-40B4-BE49-F238E27FC236}">
                <a16:creationId xmlns:a16="http://schemas.microsoft.com/office/drawing/2014/main" id="{6169097D-6800-1645-AA19-691BFF84FA47}"/>
              </a:ext>
            </a:extLst>
          </p:cNvPr>
          <p:cNvSpPr/>
          <p:nvPr/>
        </p:nvSpPr>
        <p:spPr>
          <a:xfrm rot="785649" flipH="1">
            <a:off x="7174285" y="5254025"/>
            <a:ext cx="2495330" cy="2463571"/>
          </a:xfrm>
          <a:custGeom>
            <a:avLst/>
            <a:gdLst/>
            <a:ahLst/>
            <a:cxnLst/>
            <a:rect l="l" t="t" r="r" b="b"/>
            <a:pathLst>
              <a:path w="2495330" h="2463571">
                <a:moveTo>
                  <a:pt x="2495330" y="0"/>
                </a:moveTo>
                <a:lnTo>
                  <a:pt x="0" y="0"/>
                </a:lnTo>
                <a:lnTo>
                  <a:pt x="0" y="2463571"/>
                </a:lnTo>
                <a:lnTo>
                  <a:pt x="2495330" y="2463571"/>
                </a:lnTo>
                <a:lnTo>
                  <a:pt x="2495330" y="0"/>
                </a:lnTo>
                <a:close/>
              </a:path>
            </a:pathLst>
          </a:custGeom>
          <a:blipFill>
            <a:blip r:embed="rId8">
              <a:extLst>
                <a:ext uri="{96DAC541-7B7A-43D3-8B79-37D633B846F1}">
                  <asvg:svgBlip xmlns:asvg="http://schemas.microsoft.com/office/drawing/2016/SVG/main" r:embed="rId9"/>
                </a:ext>
              </a:extLst>
            </a:blip>
            <a:stretch>
              <a:fillRect/>
            </a:stretch>
          </a:blipFill>
        </p:spPr>
      </p:sp>
    </p:spTree>
    <p:extLst>
      <p:ext uri="{BB962C8B-B14F-4D97-AF65-F5344CB8AC3E}">
        <p14:creationId xmlns:p14="http://schemas.microsoft.com/office/powerpoint/2010/main" val="32819702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6B30C6-5B81-0F67-6514-393AD477CC1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6AA07044-F4B5-D0F3-7FA7-DB146612C409}"/>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0AC2E948-EA34-8413-A4C1-E3B6BDC695D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F2E4FD20-241F-8736-A95F-D040A97F2177}"/>
              </a:ext>
            </a:extLst>
          </p:cNvPr>
          <p:cNvSpPr txBox="1"/>
          <p:nvPr/>
        </p:nvSpPr>
        <p:spPr>
          <a:xfrm>
            <a:off x="89756" y="1335814"/>
            <a:ext cx="8964488" cy="646331"/>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 </a:t>
            </a:r>
            <a:r>
              <a:rPr lang="zh-CN" altLang="en-US" kern="100" dirty="0">
                <a:latin typeface="Times New Roman" panose="02020603050405020304" pitchFamily="18" charset="0"/>
                <a:ea typeface="宋体" panose="02010600030101010101" pitchFamily="2" charset="-122"/>
              </a:rPr>
              <a:t>比例</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lvl="0" algn="just"/>
            <a:endParaRPr lang="en-US" altLang="zh-CN" sz="1800" kern="100" dirty="0">
              <a:effectLst/>
              <a:latin typeface="Times New Roman" panose="02020603050405020304" pitchFamily="18" charset="0"/>
              <a:ea typeface="宋体" panose="02010600030101010101" pitchFamily="2" charset="-122"/>
            </a:endParaRPr>
          </a:p>
        </p:txBody>
      </p:sp>
      <p:sp>
        <p:nvSpPr>
          <p:cNvPr id="19" name="文本框 18">
            <a:extLst>
              <a:ext uri="{FF2B5EF4-FFF2-40B4-BE49-F238E27FC236}">
                <a16:creationId xmlns:a16="http://schemas.microsoft.com/office/drawing/2014/main" id="{01B4BE46-B728-4C95-A05B-0E92CCB9692D}"/>
              </a:ext>
            </a:extLst>
          </p:cNvPr>
          <p:cNvSpPr txBox="1"/>
          <p:nvPr/>
        </p:nvSpPr>
        <p:spPr>
          <a:xfrm>
            <a:off x="4914410" y="2353424"/>
            <a:ext cx="1224136" cy="369332"/>
          </a:xfrm>
          <a:prstGeom prst="rect">
            <a:avLst/>
          </a:prstGeom>
          <a:noFill/>
        </p:spPr>
        <p:txBody>
          <a:bodyPr wrap="square">
            <a:spAutoFit/>
          </a:bodyPr>
          <a:lstStyle/>
          <a:p>
            <a:pPr lvl="0" algn="just"/>
            <a:r>
              <a:rPr lang="zh-CN" altLang="zh-CN" dirty="0"/>
              <a:t>接种影响</a:t>
            </a:r>
            <a:endParaRPr lang="zh-CN" altLang="zh-CN" sz="1200" kern="100" dirty="0">
              <a:effectLst/>
              <a:latin typeface="Times New Roman" panose="02020603050405020304" pitchFamily="18" charset="0"/>
              <a:ea typeface="宋体" panose="02010600030101010101" pitchFamily="2" charset="-122"/>
            </a:endParaRPr>
          </a:p>
        </p:txBody>
      </p:sp>
      <p:pic>
        <p:nvPicPr>
          <p:cNvPr id="10242" name="图片 1">
            <a:extLst>
              <a:ext uri="{FF2B5EF4-FFF2-40B4-BE49-F238E27FC236}">
                <a16:creationId xmlns:a16="http://schemas.microsoft.com/office/drawing/2014/main" id="{4D51F015-961E-C171-BB50-FFFC21878F4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3" y="1722209"/>
            <a:ext cx="4248472" cy="161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图片 1">
            <a:extLst>
              <a:ext uri="{FF2B5EF4-FFF2-40B4-BE49-F238E27FC236}">
                <a16:creationId xmlns:a16="http://schemas.microsoft.com/office/drawing/2014/main" id="{708DCBEB-AB43-4789-58D7-52E513332F82}"/>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49425" y="3463368"/>
            <a:ext cx="4196630"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图片 1">
            <a:extLst>
              <a:ext uri="{FF2B5EF4-FFF2-40B4-BE49-F238E27FC236}">
                <a16:creationId xmlns:a16="http://schemas.microsoft.com/office/drawing/2014/main" id="{2B53144F-5236-BB1E-D21D-1026E36D1F9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69249" y="5141026"/>
            <a:ext cx="4176806"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文本框 5">
            <a:extLst>
              <a:ext uri="{FF2B5EF4-FFF2-40B4-BE49-F238E27FC236}">
                <a16:creationId xmlns:a16="http://schemas.microsoft.com/office/drawing/2014/main" id="{261EA3E2-3FA9-4F20-DE2D-8873AED46EBF}"/>
              </a:ext>
            </a:extLst>
          </p:cNvPr>
          <p:cNvSpPr txBox="1"/>
          <p:nvPr/>
        </p:nvSpPr>
        <p:spPr>
          <a:xfrm>
            <a:off x="4851530" y="4054195"/>
            <a:ext cx="1349896"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旅行史影响</a:t>
            </a:r>
            <a:endParaRPr lang="zh-CN" altLang="en-US" dirty="0"/>
          </a:p>
        </p:txBody>
      </p:sp>
      <p:sp>
        <p:nvSpPr>
          <p:cNvPr id="8" name="文本框 7">
            <a:extLst>
              <a:ext uri="{FF2B5EF4-FFF2-40B4-BE49-F238E27FC236}">
                <a16:creationId xmlns:a16="http://schemas.microsoft.com/office/drawing/2014/main" id="{73101EA3-35C7-47DE-969A-6C972D77ABA5}"/>
              </a:ext>
            </a:extLst>
          </p:cNvPr>
          <p:cNvSpPr txBox="1"/>
          <p:nvPr/>
        </p:nvSpPr>
        <p:spPr>
          <a:xfrm>
            <a:off x="4914410" y="5731853"/>
            <a:ext cx="1349896"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隔离影响</a:t>
            </a:r>
            <a:endParaRPr lang="zh-CN" altLang="en-US" dirty="0"/>
          </a:p>
        </p:txBody>
      </p:sp>
      <p:sp>
        <p:nvSpPr>
          <p:cNvPr id="11" name="Freeform 5">
            <a:extLst>
              <a:ext uri="{FF2B5EF4-FFF2-40B4-BE49-F238E27FC236}">
                <a16:creationId xmlns:a16="http://schemas.microsoft.com/office/drawing/2014/main" id="{F4912432-76E2-942E-E96C-25D4DD231232}"/>
              </a:ext>
            </a:extLst>
          </p:cNvPr>
          <p:cNvSpPr/>
          <p:nvPr/>
        </p:nvSpPr>
        <p:spPr>
          <a:xfrm>
            <a:off x="6588224" y="3557767"/>
            <a:ext cx="1584176" cy="1318089"/>
          </a:xfrm>
          <a:custGeom>
            <a:avLst/>
            <a:gdLst/>
            <a:ahLst/>
            <a:cxnLst/>
            <a:rect l="l" t="t" r="r" b="b"/>
            <a:pathLst>
              <a:path w="2694792" h="2660494">
                <a:moveTo>
                  <a:pt x="0" y="0"/>
                </a:moveTo>
                <a:lnTo>
                  <a:pt x="2694792" y="0"/>
                </a:lnTo>
                <a:lnTo>
                  <a:pt x="2694792" y="2660495"/>
                </a:lnTo>
                <a:lnTo>
                  <a:pt x="0" y="2660495"/>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2" name="Freeform 2">
            <a:extLst>
              <a:ext uri="{FF2B5EF4-FFF2-40B4-BE49-F238E27FC236}">
                <a16:creationId xmlns:a16="http://schemas.microsoft.com/office/drawing/2014/main" id="{C4792B3A-BD28-638B-1E83-3530E0E442A4}"/>
              </a:ext>
            </a:extLst>
          </p:cNvPr>
          <p:cNvSpPr/>
          <p:nvPr/>
        </p:nvSpPr>
        <p:spPr>
          <a:xfrm rot="881882" flipH="1">
            <a:off x="6776614" y="5275915"/>
            <a:ext cx="1207394" cy="1117526"/>
          </a:xfrm>
          <a:custGeom>
            <a:avLst/>
            <a:gdLst/>
            <a:ahLst/>
            <a:cxnLst/>
            <a:rect l="l" t="t" r="r" b="b"/>
            <a:pathLst>
              <a:path w="2710300" h="2242157">
                <a:moveTo>
                  <a:pt x="2710300" y="0"/>
                </a:moveTo>
                <a:lnTo>
                  <a:pt x="0" y="0"/>
                </a:lnTo>
                <a:lnTo>
                  <a:pt x="0" y="2242157"/>
                </a:lnTo>
                <a:lnTo>
                  <a:pt x="2710300" y="2242157"/>
                </a:lnTo>
                <a:lnTo>
                  <a:pt x="271030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3" name="Freeform 3">
            <a:extLst>
              <a:ext uri="{FF2B5EF4-FFF2-40B4-BE49-F238E27FC236}">
                <a16:creationId xmlns:a16="http://schemas.microsoft.com/office/drawing/2014/main" id="{5EB8FF59-84CD-D594-29B1-D8FE2B71271C}"/>
              </a:ext>
            </a:extLst>
          </p:cNvPr>
          <p:cNvSpPr/>
          <p:nvPr/>
        </p:nvSpPr>
        <p:spPr>
          <a:xfrm rot="-542094">
            <a:off x="6573537" y="1659561"/>
            <a:ext cx="1753800" cy="1785684"/>
          </a:xfrm>
          <a:custGeom>
            <a:avLst/>
            <a:gdLst/>
            <a:ahLst/>
            <a:cxnLst/>
            <a:rect l="l" t="t" r="r" b="b"/>
            <a:pathLst>
              <a:path w="2791840" h="2791840">
                <a:moveTo>
                  <a:pt x="0" y="0"/>
                </a:moveTo>
                <a:lnTo>
                  <a:pt x="2791840" y="0"/>
                </a:lnTo>
                <a:lnTo>
                  <a:pt x="2791840" y="2791840"/>
                </a:lnTo>
                <a:lnTo>
                  <a:pt x="0" y="2791840"/>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Tree>
    <p:extLst>
      <p:ext uri="{BB962C8B-B14F-4D97-AF65-F5344CB8AC3E}">
        <p14:creationId xmlns:p14="http://schemas.microsoft.com/office/powerpoint/2010/main" val="39699031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746516-97C2-4B3E-F7AA-2FF5A76CECB8}"/>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5EE4114A-AC92-7F7E-5FDB-0B4B87978215}"/>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F34E6A03-8559-7F75-C4A2-7D765220D04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000B4340-1BEF-0AB0-9CBE-E61A70F969D5}"/>
              </a:ext>
            </a:extLst>
          </p:cNvPr>
          <p:cNvSpPr txBox="1"/>
          <p:nvPr/>
        </p:nvSpPr>
        <p:spPr>
          <a:xfrm>
            <a:off x="89756" y="1335814"/>
            <a:ext cx="8964488" cy="646331"/>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 </a:t>
            </a:r>
            <a:r>
              <a:rPr lang="zh-CN" altLang="en-US" kern="100" dirty="0">
                <a:latin typeface="Times New Roman" panose="02020603050405020304" pitchFamily="18" charset="0"/>
                <a:ea typeface="宋体" panose="02010600030101010101" pitchFamily="2" charset="-122"/>
              </a:rPr>
              <a:t>比例</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kern="100" dirty="0">
              <a:latin typeface="Times New Roman" panose="02020603050405020304" pitchFamily="18" charset="0"/>
              <a:ea typeface="宋体" panose="02010600030101010101" pitchFamily="2" charset="-122"/>
            </a:endParaRPr>
          </a:p>
          <a:p>
            <a:pPr lvl="0" algn="just"/>
            <a:endParaRPr lang="en-US" altLang="zh-CN" sz="1800" kern="100" dirty="0">
              <a:effectLst/>
              <a:latin typeface="Times New Roman" panose="02020603050405020304" pitchFamily="18" charset="0"/>
              <a:ea typeface="宋体" panose="02010600030101010101" pitchFamily="2" charset="-122"/>
            </a:endParaRPr>
          </a:p>
        </p:txBody>
      </p:sp>
      <p:pic>
        <p:nvPicPr>
          <p:cNvPr id="11266" name="图片 1">
            <a:extLst>
              <a:ext uri="{FF2B5EF4-FFF2-40B4-BE49-F238E27FC236}">
                <a16:creationId xmlns:a16="http://schemas.microsoft.com/office/drawing/2014/main" id="{D69C9FBA-7436-586D-D216-401E5536605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1560" y="1805138"/>
            <a:ext cx="4572001" cy="1296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6678EF13-1E0A-C482-6F21-000FA83C7ED6}"/>
              </a:ext>
            </a:extLst>
          </p:cNvPr>
          <p:cNvSpPr txBox="1"/>
          <p:nvPr/>
        </p:nvSpPr>
        <p:spPr>
          <a:xfrm>
            <a:off x="5868144" y="2314897"/>
            <a:ext cx="45720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五省各病种症状及平均住院天数统计</a:t>
            </a:r>
            <a:endParaRPr lang="zh-CN" altLang="en-US" sz="1200" dirty="0"/>
          </a:p>
        </p:txBody>
      </p:sp>
      <p:pic>
        <p:nvPicPr>
          <p:cNvPr id="11267" name="图片 1">
            <a:extLst>
              <a:ext uri="{FF2B5EF4-FFF2-40B4-BE49-F238E27FC236}">
                <a16:creationId xmlns:a16="http://schemas.microsoft.com/office/drawing/2014/main" id="{BAB03B0F-3798-EB90-F562-BD35E104115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11559" y="3384683"/>
            <a:ext cx="4572000" cy="128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92EEB7F-DB86-33E5-EAEF-E3210E478808}"/>
              </a:ext>
            </a:extLst>
          </p:cNvPr>
          <p:cNvSpPr txBox="1"/>
          <p:nvPr/>
        </p:nvSpPr>
        <p:spPr>
          <a:xfrm>
            <a:off x="3995936" y="3886861"/>
            <a:ext cx="4572000" cy="276999"/>
          </a:xfrm>
          <a:prstGeom prst="rect">
            <a:avLst/>
          </a:prstGeom>
          <a:noFill/>
        </p:spPr>
        <p:txBody>
          <a:bodyPr wrap="square">
            <a:spAutoFit/>
          </a:bodyPr>
          <a:lstStyle/>
          <a:p>
            <a:pPr indent="1866900" algn="just">
              <a:buNone/>
            </a:pPr>
            <a:r>
              <a:rPr lang="zh-CN" altLang="zh-CN" sz="1200" kern="100" dirty="0">
                <a:effectLst/>
                <a:latin typeface="Times New Roman" panose="02020603050405020304" pitchFamily="18" charset="0"/>
                <a:ea typeface="宋体" panose="02010600030101010101" pitchFamily="2" charset="-122"/>
              </a:rPr>
              <a:t>五省各病种城乡差异统计</a:t>
            </a:r>
          </a:p>
        </p:txBody>
      </p:sp>
      <p:pic>
        <p:nvPicPr>
          <p:cNvPr id="11268" name="图片 1">
            <a:extLst>
              <a:ext uri="{FF2B5EF4-FFF2-40B4-BE49-F238E27FC236}">
                <a16:creationId xmlns:a16="http://schemas.microsoft.com/office/drawing/2014/main" id="{AEA39120-700C-65C5-13BD-91521668DED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11558" y="5100491"/>
            <a:ext cx="4612131" cy="12813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文本框 13">
            <a:extLst>
              <a:ext uri="{FF2B5EF4-FFF2-40B4-BE49-F238E27FC236}">
                <a16:creationId xmlns:a16="http://schemas.microsoft.com/office/drawing/2014/main" id="{22ED3DE2-179B-49E7-EC42-857DBD648BC4}"/>
              </a:ext>
            </a:extLst>
          </p:cNvPr>
          <p:cNvSpPr txBox="1"/>
          <p:nvPr/>
        </p:nvSpPr>
        <p:spPr>
          <a:xfrm>
            <a:off x="5868144" y="5602669"/>
            <a:ext cx="5219700" cy="276999"/>
          </a:xfrm>
          <a:prstGeom prst="rect">
            <a:avLst/>
          </a:prstGeom>
          <a:noFill/>
        </p:spPr>
        <p:txBody>
          <a:bodyPr wrap="square">
            <a:spAutoFit/>
          </a:bodyPr>
          <a:lstStyle/>
          <a:p>
            <a:r>
              <a:rPr lang="zh-CN" altLang="zh-CN" sz="1200" kern="100" dirty="0">
                <a:effectLst/>
                <a:latin typeface="Times New Roman" panose="02020603050405020304" pitchFamily="18" charset="0"/>
                <a:ea typeface="宋体" panose="02010600030101010101" pitchFamily="2" charset="-122"/>
                <a:cs typeface="Times New Roman" panose="02020603050405020304" pitchFamily="18" charset="0"/>
              </a:rPr>
              <a:t>五省各病种发病年月统计</a:t>
            </a:r>
            <a:endParaRPr lang="zh-CN" altLang="en-US" sz="1200" dirty="0"/>
          </a:p>
        </p:txBody>
      </p:sp>
      <p:sp>
        <p:nvSpPr>
          <p:cNvPr id="15" name="Freeform 4">
            <a:extLst>
              <a:ext uri="{FF2B5EF4-FFF2-40B4-BE49-F238E27FC236}">
                <a16:creationId xmlns:a16="http://schemas.microsoft.com/office/drawing/2014/main" id="{B44F805F-DDF1-2938-8D5B-91B1438EC8DF}"/>
              </a:ext>
            </a:extLst>
          </p:cNvPr>
          <p:cNvSpPr/>
          <p:nvPr/>
        </p:nvSpPr>
        <p:spPr>
          <a:xfrm>
            <a:off x="7784269" y="5301208"/>
            <a:ext cx="2719462" cy="2684851"/>
          </a:xfrm>
          <a:custGeom>
            <a:avLst/>
            <a:gdLst/>
            <a:ahLst/>
            <a:cxnLst/>
            <a:rect l="l" t="t" r="r" b="b"/>
            <a:pathLst>
              <a:path w="2719462" h="2684851">
                <a:moveTo>
                  <a:pt x="0" y="0"/>
                </a:moveTo>
                <a:lnTo>
                  <a:pt x="2719462" y="0"/>
                </a:lnTo>
                <a:lnTo>
                  <a:pt x="2719462" y="2684851"/>
                </a:lnTo>
                <a:lnTo>
                  <a:pt x="0" y="2684851"/>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Tree>
    <p:extLst>
      <p:ext uri="{BB962C8B-B14F-4D97-AF65-F5344CB8AC3E}">
        <p14:creationId xmlns:p14="http://schemas.microsoft.com/office/powerpoint/2010/main" val="203533508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07305-8B2C-05DE-DC3A-D128C33E1D7C}"/>
            </a:ext>
          </a:extLst>
        </p:cNvPr>
        <p:cNvGrpSpPr/>
        <p:nvPr/>
      </p:nvGrpSpPr>
      <p:grpSpPr>
        <a:xfrm>
          <a:off x="0" y="0"/>
          <a:ext cx="0" cy="0"/>
          <a:chOff x="0" y="0"/>
          <a:chExt cx="0" cy="0"/>
        </a:xfrm>
      </p:grpSpPr>
      <p:sp>
        <p:nvSpPr>
          <p:cNvPr id="21" name="Freeform 2">
            <a:extLst>
              <a:ext uri="{FF2B5EF4-FFF2-40B4-BE49-F238E27FC236}">
                <a16:creationId xmlns:a16="http://schemas.microsoft.com/office/drawing/2014/main" id="{93C72282-A526-4611-B28D-C36E0EA5DB89}"/>
              </a:ext>
            </a:extLst>
          </p:cNvPr>
          <p:cNvSpPr/>
          <p:nvPr/>
        </p:nvSpPr>
        <p:spPr>
          <a:xfrm rot="-542094">
            <a:off x="7303717" y="5990838"/>
            <a:ext cx="2923846" cy="2923846"/>
          </a:xfrm>
          <a:custGeom>
            <a:avLst/>
            <a:gdLst/>
            <a:ahLst/>
            <a:cxnLst/>
            <a:rect l="l" t="t" r="r" b="b"/>
            <a:pathLst>
              <a:path w="2923846" h="2923846">
                <a:moveTo>
                  <a:pt x="0" y="0"/>
                </a:moveTo>
                <a:lnTo>
                  <a:pt x="2923846" y="0"/>
                </a:lnTo>
                <a:lnTo>
                  <a:pt x="2923846" y="2923846"/>
                </a:lnTo>
                <a:lnTo>
                  <a:pt x="0" y="292384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A489EA33-83E5-3B76-B710-B49077BC44C6}"/>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77DBCD50-0AC6-9833-8F08-0314D4E1FA5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A329CFCB-49D5-DBF7-5F4B-188C14E471A2}"/>
              </a:ext>
            </a:extLst>
          </p:cNvPr>
          <p:cNvSpPr txBox="1"/>
          <p:nvPr/>
        </p:nvSpPr>
        <p:spPr>
          <a:xfrm>
            <a:off x="539552" y="1498803"/>
            <a:ext cx="7848872" cy="369332"/>
          </a:xfrm>
          <a:prstGeom prst="rect">
            <a:avLst/>
          </a:prstGeom>
          <a:noFill/>
        </p:spPr>
        <p:txBody>
          <a:bodyPr wrap="square">
            <a:spAutoFit/>
          </a:bodyPr>
          <a:lstStyle/>
          <a:p>
            <a:pPr>
              <a:spcBef>
                <a:spcPts val="1200"/>
              </a:spcBef>
              <a:spcAft>
                <a:spcPts val="600"/>
              </a:spcAft>
              <a:buFont typeface="Arial" panose="020B0604020202020204" pitchFamily="34" charset="0"/>
              <a:buChar char="•"/>
            </a:pPr>
            <a:r>
              <a:rPr lang="zh-CN" altLang="en-US" b="1" dirty="0">
                <a:solidFill>
                  <a:srgbClr val="0F1115"/>
                </a:solidFill>
                <a:latin typeface="quote-cjk-patch"/>
              </a:rPr>
              <a:t>实现要点：</a:t>
            </a:r>
          </a:p>
        </p:txBody>
      </p:sp>
      <p:sp>
        <p:nvSpPr>
          <p:cNvPr id="8" name="文本框 7">
            <a:extLst>
              <a:ext uri="{FF2B5EF4-FFF2-40B4-BE49-F238E27FC236}">
                <a16:creationId xmlns:a16="http://schemas.microsoft.com/office/drawing/2014/main" id="{BE2FDCF6-0085-BE62-F477-77F90C7BFF7C}"/>
              </a:ext>
            </a:extLst>
          </p:cNvPr>
          <p:cNvSpPr txBox="1"/>
          <p:nvPr/>
        </p:nvSpPr>
        <p:spPr>
          <a:xfrm>
            <a:off x="755576" y="1868135"/>
            <a:ext cx="4572000" cy="369332"/>
          </a:xfrm>
          <a:prstGeom prst="rect">
            <a:avLst/>
          </a:prstGeom>
          <a:noFill/>
        </p:spPr>
        <p:txBody>
          <a:bodyPr wrap="square">
            <a:spAutoFit/>
          </a:bodyPr>
          <a:lstStyle/>
          <a:p>
            <a:pPr algn="just">
              <a:buNone/>
            </a:pPr>
            <a:r>
              <a:rPr lang="en-US" altLang="zh-CN" sz="1800" kern="100" dirty="0">
                <a:effectLst/>
                <a:latin typeface="Times New Roman" panose="02020603050405020304" pitchFamily="18" charset="0"/>
                <a:ea typeface="宋体" panose="02010600030101010101" pitchFamily="2" charset="-122"/>
              </a:rPr>
              <a:t>(1) </a:t>
            </a:r>
            <a:r>
              <a:rPr lang="zh-CN" altLang="zh-CN" sz="1800" kern="100" dirty="0">
                <a:effectLst/>
                <a:latin typeface="Times New Roman" panose="02020603050405020304" pitchFamily="18" charset="0"/>
                <a:ea typeface="宋体" panose="02010600030101010101" pitchFamily="2" charset="-122"/>
              </a:rPr>
              <a:t>颜色映射与</a:t>
            </a:r>
            <a:r>
              <a:rPr lang="en-US" altLang="zh-CN" sz="1800" kern="100" dirty="0" err="1">
                <a:effectLst/>
                <a:latin typeface="Times New Roman" panose="02020603050405020304" pitchFamily="18" charset="0"/>
                <a:ea typeface="宋体" panose="02010600030101010101" pitchFamily="2" charset="-122"/>
              </a:rPr>
              <a:t>VisualMap</a:t>
            </a:r>
            <a:r>
              <a:rPr lang="en-US" altLang="zh-CN" sz="1800" kern="100" dirty="0">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p:txBody>
      </p:sp>
      <p:sp>
        <p:nvSpPr>
          <p:cNvPr id="11" name="文本框 10">
            <a:extLst>
              <a:ext uri="{FF2B5EF4-FFF2-40B4-BE49-F238E27FC236}">
                <a16:creationId xmlns:a16="http://schemas.microsoft.com/office/drawing/2014/main" id="{313C4162-311A-73F4-65E1-05239A6B858F}"/>
              </a:ext>
            </a:extLst>
          </p:cNvPr>
          <p:cNvSpPr txBox="1"/>
          <p:nvPr/>
        </p:nvSpPr>
        <p:spPr>
          <a:xfrm>
            <a:off x="537778" y="2237467"/>
            <a:ext cx="8068444" cy="1200329"/>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水质热力图使用</a:t>
            </a:r>
            <a:r>
              <a:rPr lang="en-US" altLang="zh-CN" sz="1800" kern="100" dirty="0" err="1">
                <a:effectLst/>
                <a:latin typeface="Times New Roman" panose="02020603050405020304" pitchFamily="18" charset="0"/>
                <a:ea typeface="宋体" panose="02010600030101010101" pitchFamily="2" charset="-122"/>
              </a:rPr>
              <a:t>ECharts</a:t>
            </a:r>
            <a:r>
              <a:rPr lang="zh-CN" altLang="zh-CN" sz="1800" kern="100" dirty="0">
                <a:effectLst/>
                <a:latin typeface="Times New Roman" panose="02020603050405020304" pitchFamily="18" charset="0"/>
                <a:ea typeface="宋体" panose="02010600030101010101" pitchFamily="2" charset="-122"/>
              </a:rPr>
              <a:t>的</a:t>
            </a:r>
            <a:r>
              <a:rPr lang="en-US" altLang="zh-CN" sz="1800" kern="100" dirty="0" err="1">
                <a:effectLst/>
                <a:latin typeface="Times New Roman" panose="02020603050405020304" pitchFamily="18" charset="0"/>
                <a:ea typeface="宋体" panose="02010600030101010101" pitchFamily="2" charset="-122"/>
              </a:rPr>
              <a:t>visualMap</a:t>
            </a:r>
            <a:r>
              <a:rPr lang="zh-CN" altLang="zh-CN" sz="1800" kern="100" dirty="0">
                <a:effectLst/>
                <a:latin typeface="Times New Roman" panose="02020603050405020304" pitchFamily="18" charset="0"/>
                <a:ea typeface="宋体" panose="02010600030101010101" pitchFamily="2" charset="-122"/>
              </a:rPr>
              <a:t>控制颜色区间，固定展示范围为</a:t>
            </a:r>
            <a:r>
              <a:rPr lang="en-US" altLang="zh-CN" sz="1800" kern="100" dirty="0">
                <a:effectLst/>
                <a:latin typeface="Times New Roman" panose="02020603050405020304" pitchFamily="18" charset="0"/>
                <a:ea typeface="宋体" panose="02010600030101010101" pitchFamily="2" charset="-122"/>
              </a:rPr>
              <a:t> [45, 53]</a:t>
            </a:r>
            <a:r>
              <a:rPr lang="zh-CN" altLang="zh-CN" sz="1800" kern="100" dirty="0">
                <a:effectLst/>
                <a:latin typeface="Times New Roman" panose="02020603050405020304" pitchFamily="18" charset="0"/>
                <a:ea typeface="宋体" panose="02010600030101010101" pitchFamily="2" charset="-122"/>
              </a:rPr>
              <a:t>，以突出省级差异。</a:t>
            </a:r>
            <a:r>
              <a:rPr lang="zh-CN" altLang="en-US" sz="1800" kern="100" dirty="0">
                <a:effectLst/>
                <a:latin typeface="Times New Roman" panose="02020603050405020304" pitchFamily="18" charset="0"/>
                <a:ea typeface="宋体" panose="02010600030101010101" pitchFamily="2" charset="-122"/>
              </a:rPr>
              <a:t>颜色按照梯度变换，符合课上所学颜色通道知识。</a:t>
            </a:r>
            <a:r>
              <a:rPr lang="zh-CN" altLang="zh-CN" sz="1800" kern="100" dirty="0">
                <a:effectLst/>
                <a:latin typeface="Times New Roman" panose="02020603050405020304" pitchFamily="18" charset="0"/>
                <a:ea typeface="宋体" panose="02010600030101010101" pitchFamily="2" charset="-122"/>
              </a:rPr>
              <a:t>疾病类图表</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饼图、条形图</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rPr>
              <a:t>使用</a:t>
            </a:r>
            <a:r>
              <a:rPr lang="en-US" altLang="zh-CN" sz="1800" kern="100" dirty="0">
                <a:effectLst/>
                <a:latin typeface="Times New Roman" panose="02020603050405020304" pitchFamily="18" charset="0"/>
                <a:ea typeface="宋体" panose="02010600030101010101" pitchFamily="2" charset="-122"/>
              </a:rPr>
              <a:t>DEFAULT_COLORS</a:t>
            </a:r>
            <a:r>
              <a:rPr lang="zh-CN" altLang="zh-CN" sz="1800" kern="100" dirty="0">
                <a:effectLst/>
                <a:latin typeface="Times New Roman" panose="02020603050405020304" pitchFamily="18" charset="0"/>
                <a:ea typeface="宋体" panose="02010600030101010101" pitchFamily="2" charset="-122"/>
              </a:rPr>
              <a:t>统一色板，确保跨图一致性与可比较性。</a:t>
            </a:r>
          </a:p>
        </p:txBody>
      </p:sp>
      <p:sp>
        <p:nvSpPr>
          <p:cNvPr id="13" name="文本框 12">
            <a:extLst>
              <a:ext uri="{FF2B5EF4-FFF2-40B4-BE49-F238E27FC236}">
                <a16:creationId xmlns:a16="http://schemas.microsoft.com/office/drawing/2014/main" id="{A0E162E5-E1B4-55FA-F671-58E6F8898AB8}"/>
              </a:ext>
            </a:extLst>
          </p:cNvPr>
          <p:cNvSpPr txBox="1"/>
          <p:nvPr/>
        </p:nvSpPr>
        <p:spPr>
          <a:xfrm>
            <a:off x="755576" y="3469040"/>
            <a:ext cx="4572000" cy="369332"/>
          </a:xfrm>
          <a:prstGeom prst="rect">
            <a:avLst/>
          </a:prstGeom>
          <a:noFill/>
        </p:spPr>
        <p:txBody>
          <a:bodyPr wrap="square">
            <a:spAutoFit/>
          </a:bodyPr>
          <a:lstStyle/>
          <a:p>
            <a:pPr algn="just">
              <a:buNone/>
            </a:pPr>
            <a:r>
              <a:rPr lang="en-US" altLang="zh-CN" sz="1800" kern="100" dirty="0">
                <a:effectLst/>
                <a:latin typeface="Times New Roman" panose="02020603050405020304" pitchFamily="18" charset="0"/>
                <a:ea typeface="宋体" panose="02010600030101010101" pitchFamily="2" charset="-122"/>
              </a:rPr>
              <a:t>(2) </a:t>
            </a:r>
            <a:r>
              <a:rPr lang="en-US" altLang="zh-CN" sz="1800" kern="100" dirty="0" err="1">
                <a:effectLst/>
                <a:latin typeface="Times New Roman" panose="02020603050405020304" pitchFamily="18" charset="0"/>
                <a:ea typeface="宋体" panose="02010600030101010101" pitchFamily="2" charset="-122"/>
              </a:rPr>
              <a:t>series.data</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a:effectLst/>
                <a:latin typeface="Times New Roman" panose="02020603050405020304" pitchFamily="18" charset="0"/>
                <a:ea typeface="宋体" panose="02010600030101010101" pitchFamily="2" charset="-122"/>
              </a:rPr>
              <a:t>geo</a:t>
            </a:r>
            <a:r>
              <a:rPr lang="zh-CN" altLang="zh-CN" sz="1800" kern="100" dirty="0">
                <a:effectLst/>
                <a:latin typeface="Times New Roman" panose="02020603050405020304" pitchFamily="18" charset="0"/>
                <a:ea typeface="宋体" panose="02010600030101010101" pitchFamily="2" charset="-122"/>
              </a:rPr>
              <a:t>绑定</a:t>
            </a:r>
            <a:r>
              <a:rPr lang="en-US" altLang="zh-CN" sz="1800" kern="100" dirty="0">
                <a:effectLst/>
                <a:latin typeface="Times New Roman" panose="02020603050405020304" pitchFamily="18" charset="0"/>
                <a:ea typeface="宋体" panose="02010600030101010101" pitchFamily="2" charset="-122"/>
              </a:rPr>
              <a:t>:</a:t>
            </a:r>
            <a:endParaRPr lang="zh-CN" altLang="zh-CN" sz="1800" kern="100" dirty="0">
              <a:effectLst/>
              <a:latin typeface="Times New Roman" panose="02020603050405020304" pitchFamily="18" charset="0"/>
              <a:ea typeface="宋体" panose="02010600030101010101" pitchFamily="2" charset="-122"/>
            </a:endParaRPr>
          </a:p>
        </p:txBody>
      </p:sp>
      <p:sp>
        <p:nvSpPr>
          <p:cNvPr id="16" name="文本框 15">
            <a:extLst>
              <a:ext uri="{FF2B5EF4-FFF2-40B4-BE49-F238E27FC236}">
                <a16:creationId xmlns:a16="http://schemas.microsoft.com/office/drawing/2014/main" id="{1D26CD20-AC66-557A-89FF-8BBDFBA4F8D9}"/>
              </a:ext>
            </a:extLst>
          </p:cNvPr>
          <p:cNvSpPr txBox="1"/>
          <p:nvPr/>
        </p:nvSpPr>
        <p:spPr>
          <a:xfrm>
            <a:off x="537778" y="3890625"/>
            <a:ext cx="8068444" cy="1477328"/>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地图的每个省份节点通过</a:t>
            </a:r>
            <a:r>
              <a:rPr lang="en-US" altLang="zh-CN" sz="1800" kern="100" dirty="0">
                <a:effectLst/>
                <a:latin typeface="Times New Roman" panose="02020603050405020304" pitchFamily="18" charset="0"/>
                <a:ea typeface="宋体" panose="02010600030101010101" pitchFamily="2" charset="-122"/>
              </a:rPr>
              <a:t>{ name: </a:t>
            </a:r>
            <a:r>
              <a:rPr lang="en-US" altLang="zh-CN" sz="1800" kern="100" dirty="0" err="1">
                <a:effectLst/>
                <a:latin typeface="Times New Roman" panose="02020603050405020304" pitchFamily="18" charset="0"/>
                <a:ea typeface="宋体" panose="02010600030101010101" pitchFamily="2" charset="-122"/>
              </a:rPr>
              <a:t>mappedGeoName</a:t>
            </a:r>
            <a:r>
              <a:rPr lang="en-US" altLang="zh-CN" sz="1800" kern="100" dirty="0">
                <a:effectLst/>
                <a:latin typeface="Times New Roman" panose="02020603050405020304" pitchFamily="18" charset="0"/>
                <a:ea typeface="宋体" panose="02010600030101010101" pitchFamily="2" charset="-122"/>
              </a:rPr>
              <a:t>, value: number }</a:t>
            </a:r>
            <a:r>
              <a:rPr lang="zh-CN" altLang="zh-CN" sz="1800" kern="100" dirty="0">
                <a:effectLst/>
                <a:latin typeface="Times New Roman" panose="02020603050405020304" pitchFamily="18" charset="0"/>
                <a:ea typeface="宋体" panose="02010600030101010101" pitchFamily="2" charset="-122"/>
              </a:rPr>
              <a:t>结构绑定至</a:t>
            </a:r>
            <a:r>
              <a:rPr lang="en-US" altLang="zh-CN" sz="1800" kern="100" dirty="0" err="1">
                <a:effectLst/>
                <a:latin typeface="Times New Roman" panose="02020603050405020304" pitchFamily="18" charset="0"/>
                <a:ea typeface="宋体" panose="02010600030101010101" pitchFamily="2" charset="-122"/>
              </a:rPr>
              <a:t>GeoJSON</a:t>
            </a:r>
            <a:r>
              <a:rPr lang="zh-CN" altLang="zh-CN" sz="1800" kern="100" dirty="0">
                <a:effectLst/>
                <a:latin typeface="Times New Roman" panose="02020603050405020304" pitchFamily="18" charset="0"/>
                <a:ea typeface="宋体" panose="02010600030101010101" pitchFamily="2" charset="-122"/>
              </a:rPr>
              <a:t>特征。代码中利用</a:t>
            </a:r>
            <a:r>
              <a:rPr lang="en-US" altLang="zh-CN" sz="1800" kern="100" dirty="0" err="1">
                <a:effectLst/>
                <a:latin typeface="Times New Roman" panose="02020603050405020304" pitchFamily="18" charset="0"/>
                <a:ea typeface="宋体" panose="02010600030101010101" pitchFamily="2" charset="-122"/>
              </a:rPr>
              <a:t>mapFeatureNameIndex</a:t>
            </a:r>
            <a:r>
              <a:rPr lang="zh-CN" altLang="zh-CN" sz="1800" kern="100" dirty="0">
                <a:effectLst/>
                <a:latin typeface="Times New Roman" panose="02020603050405020304" pitchFamily="18" charset="0"/>
                <a:ea typeface="宋体" panose="02010600030101010101" pitchFamily="2" charset="-122"/>
              </a:rPr>
              <a:t>与</a:t>
            </a:r>
            <a:r>
              <a:rPr lang="en-US" altLang="zh-CN" sz="1800" kern="100" dirty="0" err="1">
                <a:effectLst/>
                <a:latin typeface="Times New Roman" panose="02020603050405020304" pitchFamily="18" charset="0"/>
                <a:ea typeface="宋体" panose="02010600030101010101" pitchFamily="2" charset="-122"/>
              </a:rPr>
              <a:t>mapProvinceName</a:t>
            </a:r>
            <a:r>
              <a:rPr lang="zh-CN" altLang="zh-CN" sz="1800" kern="100" dirty="0">
                <a:effectLst/>
                <a:latin typeface="Times New Roman" panose="02020603050405020304" pitchFamily="18" charset="0"/>
                <a:ea typeface="宋体" panose="02010600030101010101" pitchFamily="2" charset="-122"/>
              </a:rPr>
              <a:t>实现地名的中英映射与规范化，确保填色数据与边界形状精确对齐。所有地图系列均设置</a:t>
            </a:r>
            <a:r>
              <a:rPr lang="en-US" altLang="zh-CN" sz="1800" kern="100" dirty="0" err="1">
                <a:effectLst/>
                <a:latin typeface="Times New Roman" panose="02020603050405020304" pitchFamily="18" charset="0"/>
                <a:ea typeface="宋体" panose="02010600030101010101" pitchFamily="2" charset="-122"/>
              </a:rPr>
              <a:t>geoIndex</a:t>
            </a:r>
            <a:r>
              <a:rPr lang="en-US" altLang="zh-CN" sz="1800" kern="100" dirty="0">
                <a:effectLst/>
                <a:latin typeface="Times New Roman" panose="02020603050405020304" pitchFamily="18" charset="0"/>
                <a:ea typeface="宋体" panose="02010600030101010101" pitchFamily="2" charset="-122"/>
              </a:rPr>
              <a:t>: 0,</a:t>
            </a:r>
            <a:r>
              <a:rPr lang="zh-CN" altLang="zh-CN" sz="1800" kern="100" dirty="0">
                <a:effectLst/>
                <a:latin typeface="Times New Roman" panose="02020603050405020304" pitchFamily="18" charset="0"/>
                <a:ea typeface="宋体" panose="02010600030101010101" pitchFamily="2" charset="-122"/>
              </a:rPr>
              <a:t>使热力层、饼图层与基础地理层共用同一坐标系，且通过</a:t>
            </a:r>
            <a:r>
              <a:rPr lang="en-US" altLang="zh-CN" sz="1800" kern="100" dirty="0" err="1">
                <a:effectLst/>
                <a:latin typeface="Times New Roman" panose="02020603050405020304" pitchFamily="18" charset="0"/>
                <a:ea typeface="宋体" panose="02010600030101010101" pitchFamily="2" charset="-122"/>
              </a:rPr>
              <a:t>zlevel</a:t>
            </a:r>
            <a:r>
              <a:rPr lang="zh-CN" altLang="zh-CN" sz="1800" kern="100" dirty="0">
                <a:effectLst/>
                <a:latin typeface="Times New Roman" panose="02020603050405020304" pitchFamily="18" charset="0"/>
                <a:ea typeface="宋体" panose="02010600030101010101" pitchFamily="2" charset="-122"/>
              </a:rPr>
              <a:t>控制叠加顺序。</a:t>
            </a:r>
          </a:p>
        </p:txBody>
      </p:sp>
      <p:sp>
        <p:nvSpPr>
          <p:cNvPr id="18" name="文本框 17">
            <a:extLst>
              <a:ext uri="{FF2B5EF4-FFF2-40B4-BE49-F238E27FC236}">
                <a16:creationId xmlns:a16="http://schemas.microsoft.com/office/drawing/2014/main" id="{0850D9B0-9FED-8228-5811-F20AC41C539B}"/>
              </a:ext>
            </a:extLst>
          </p:cNvPr>
          <p:cNvSpPr txBox="1"/>
          <p:nvPr/>
        </p:nvSpPr>
        <p:spPr>
          <a:xfrm>
            <a:off x="755576" y="5439990"/>
            <a:ext cx="4572000" cy="369332"/>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(3)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交互联动机制</a:t>
            </a:r>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p>
        </p:txBody>
      </p:sp>
      <p:sp>
        <p:nvSpPr>
          <p:cNvPr id="20" name="文本框 19">
            <a:extLst>
              <a:ext uri="{FF2B5EF4-FFF2-40B4-BE49-F238E27FC236}">
                <a16:creationId xmlns:a16="http://schemas.microsoft.com/office/drawing/2014/main" id="{329A7BDB-9F79-1F03-9579-19467819C459}"/>
              </a:ext>
            </a:extLst>
          </p:cNvPr>
          <p:cNvSpPr txBox="1"/>
          <p:nvPr/>
        </p:nvSpPr>
        <p:spPr>
          <a:xfrm>
            <a:off x="827584" y="5820742"/>
            <a:ext cx="8208912" cy="646331"/>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地图与饼图之间实现双向联动：点击任一省份触发地图居中放大，并更新右侧详情与其他图表的高亮状态。</a:t>
            </a:r>
            <a:endParaRPr lang="zh-CN" altLang="en-US" dirty="0"/>
          </a:p>
        </p:txBody>
      </p:sp>
    </p:spTree>
    <p:extLst>
      <p:ext uri="{BB962C8B-B14F-4D97-AF65-F5344CB8AC3E}">
        <p14:creationId xmlns:p14="http://schemas.microsoft.com/office/powerpoint/2010/main" val="32273914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753217-E82A-46AE-378C-E1A9BA52EEFE}"/>
            </a:ext>
          </a:extLst>
        </p:cNvPr>
        <p:cNvGrpSpPr/>
        <p:nvPr/>
      </p:nvGrpSpPr>
      <p:grpSpPr>
        <a:xfrm>
          <a:off x="0" y="0"/>
          <a:ext cx="0" cy="0"/>
          <a:chOff x="0" y="0"/>
          <a:chExt cx="0" cy="0"/>
        </a:xfrm>
      </p:grpSpPr>
      <p:sp>
        <p:nvSpPr>
          <p:cNvPr id="9" name="Freeform 16">
            <a:extLst>
              <a:ext uri="{FF2B5EF4-FFF2-40B4-BE49-F238E27FC236}">
                <a16:creationId xmlns:a16="http://schemas.microsoft.com/office/drawing/2014/main" id="{F70D9556-84F3-C6EF-53A0-47606563B439}"/>
              </a:ext>
            </a:extLst>
          </p:cNvPr>
          <p:cNvSpPr/>
          <p:nvPr/>
        </p:nvSpPr>
        <p:spPr>
          <a:xfrm rot="1231618">
            <a:off x="-931811" y="5342014"/>
            <a:ext cx="2791840" cy="2791840"/>
          </a:xfrm>
          <a:custGeom>
            <a:avLst/>
            <a:gdLst/>
            <a:ahLst/>
            <a:cxnLst/>
            <a:rect l="l" t="t" r="r" b="b"/>
            <a:pathLst>
              <a:path w="2791840" h="2791840">
                <a:moveTo>
                  <a:pt x="0" y="0"/>
                </a:moveTo>
                <a:lnTo>
                  <a:pt x="2791840" y="0"/>
                </a:lnTo>
                <a:lnTo>
                  <a:pt x="2791840" y="2791840"/>
                </a:lnTo>
                <a:lnTo>
                  <a:pt x="0" y="2791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DA02AC0F-561B-02CA-7BDE-1AEE4EBFEE2A}"/>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五、创新人机交互功能</a:t>
            </a:r>
          </a:p>
        </p:txBody>
      </p:sp>
      <p:pic>
        <p:nvPicPr>
          <p:cNvPr id="2051" name="图片 1">
            <a:extLst>
              <a:ext uri="{FF2B5EF4-FFF2-40B4-BE49-F238E27FC236}">
                <a16:creationId xmlns:a16="http://schemas.microsoft.com/office/drawing/2014/main" id="{E26A250A-6A71-486C-A5D0-FB5ADAF95A6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D09F8D5E-2AC0-9517-1B39-8F32F309DD87}"/>
              </a:ext>
            </a:extLst>
          </p:cNvPr>
          <p:cNvSpPr txBox="1"/>
          <p:nvPr/>
        </p:nvSpPr>
        <p:spPr>
          <a:xfrm>
            <a:off x="395536" y="1509849"/>
            <a:ext cx="8284468" cy="646331"/>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本系统除了提供可视化映射的基本人机交互之外，还提供了两种额外的人机交互。一是提供数据库</a:t>
            </a:r>
            <a:r>
              <a:rPr lang="en-US" altLang="zh-CN" sz="1800" kern="100" dirty="0">
                <a:effectLst/>
                <a:latin typeface="Times New Roman" panose="02020603050405020304" pitchFamily="18" charset="0"/>
                <a:ea typeface="宋体" panose="02010600030101010101" pitchFamily="2" charset="-122"/>
              </a:rPr>
              <a:t>AI</a:t>
            </a:r>
            <a:r>
              <a:rPr lang="zh-CN" altLang="zh-CN" sz="1800" kern="100" dirty="0">
                <a:effectLst/>
                <a:latin typeface="Times New Roman" panose="02020603050405020304" pitchFamily="18" charset="0"/>
                <a:ea typeface="宋体" panose="02010600030101010101" pitchFamily="2" charset="-122"/>
              </a:rPr>
              <a:t>小管家助手，二是提供了一个医学图像分割模型交互。</a:t>
            </a:r>
          </a:p>
        </p:txBody>
      </p:sp>
      <p:sp>
        <p:nvSpPr>
          <p:cNvPr id="7" name="文本框 6">
            <a:extLst>
              <a:ext uri="{FF2B5EF4-FFF2-40B4-BE49-F238E27FC236}">
                <a16:creationId xmlns:a16="http://schemas.microsoft.com/office/drawing/2014/main" id="{DBB21278-38AD-6DE6-9842-474DD3A67E75}"/>
              </a:ext>
            </a:extLst>
          </p:cNvPr>
          <p:cNvSpPr txBox="1"/>
          <p:nvPr/>
        </p:nvSpPr>
        <p:spPr>
          <a:xfrm>
            <a:off x="683568" y="2204864"/>
            <a:ext cx="4572000" cy="369332"/>
          </a:xfrm>
          <a:prstGeom prst="rect">
            <a:avLst/>
          </a:prstGeom>
          <a:noFill/>
        </p:spPr>
        <p:txBody>
          <a:bodyPr wrap="square">
            <a:spAutoFit/>
          </a:bodyPr>
          <a:lstStyle/>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数据库</a:t>
            </a:r>
            <a:r>
              <a:rPr lang="en-US" altLang="zh-CN" sz="1800" kern="100" dirty="0">
                <a:effectLst/>
                <a:latin typeface="Times New Roman" panose="02020603050405020304" pitchFamily="18" charset="0"/>
                <a:ea typeface="宋体" panose="02010600030101010101" pitchFamily="2" charset="-122"/>
              </a:rPr>
              <a:t>AI</a:t>
            </a:r>
            <a:r>
              <a:rPr lang="zh-CN" altLang="zh-CN" sz="1800" kern="100" dirty="0">
                <a:effectLst/>
                <a:latin typeface="Times New Roman" panose="02020603050405020304" pitchFamily="18" charset="0"/>
                <a:ea typeface="宋体" panose="02010600030101010101" pitchFamily="2" charset="-122"/>
              </a:rPr>
              <a:t>小管家助手</a:t>
            </a:r>
            <a:r>
              <a:rPr lang="en-US" altLang="zh-CN" kern="100" dirty="0">
                <a:latin typeface="Times New Roman" panose="02020603050405020304" pitchFamily="18" charset="0"/>
                <a:ea typeface="宋体" panose="02010600030101010101" pitchFamily="2" charset="-122"/>
              </a:rPr>
              <a:t>(DeepSeek)</a:t>
            </a:r>
            <a:r>
              <a:rPr lang="zh-CN" altLang="zh-CN" sz="1800" kern="100" dirty="0">
                <a:effectLst/>
                <a:latin typeface="Times New Roman" panose="02020603050405020304" pitchFamily="18" charset="0"/>
                <a:ea typeface="宋体" panose="02010600030101010101" pitchFamily="2" charset="-122"/>
              </a:rPr>
              <a:t>：</a:t>
            </a:r>
          </a:p>
        </p:txBody>
      </p:sp>
      <p:pic>
        <p:nvPicPr>
          <p:cNvPr id="12290" name="图片 1">
            <a:extLst>
              <a:ext uri="{FF2B5EF4-FFF2-40B4-BE49-F238E27FC236}">
                <a16:creationId xmlns:a16="http://schemas.microsoft.com/office/drawing/2014/main" id="{5F345088-7C67-D12C-ECFE-D5F02B9661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23836" y="2585968"/>
            <a:ext cx="7096327" cy="3974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3FE61CD7-9CBC-EB23-C646-0B0557E9CCA1}"/>
              </a:ext>
            </a:extLst>
          </p:cNvPr>
          <p:cNvSpPr txBox="1"/>
          <p:nvPr/>
        </p:nvSpPr>
        <p:spPr>
          <a:xfrm>
            <a:off x="3023320" y="5805264"/>
            <a:ext cx="6120680" cy="646331"/>
          </a:xfrm>
          <a:prstGeom prst="rect">
            <a:avLst/>
          </a:prstGeom>
          <a:noFill/>
        </p:spPr>
        <p:txBody>
          <a:bodyPr wrap="square">
            <a:spAutoFit/>
          </a:bodyPr>
          <a:lstStyle/>
          <a:p>
            <a:r>
              <a:rPr lang="zh-CN" altLang="zh-CN" sz="1800" kern="1200" dirty="0">
                <a:solidFill>
                  <a:schemeClr val="tx1"/>
                </a:solidFill>
                <a:effectLst/>
                <a:highlight>
                  <a:srgbClr val="FFFF00"/>
                </a:highlight>
                <a:latin typeface="+mn-lt"/>
                <a:ea typeface="+mn-ea"/>
                <a:cs typeface="+mn-cs"/>
              </a:rPr>
              <a:t>当点击地图上任何一个省份的饼状图的时候，</a:t>
            </a:r>
            <a:r>
              <a:rPr lang="zh-CN" altLang="en-US" sz="1800" kern="1200" dirty="0">
                <a:solidFill>
                  <a:schemeClr val="tx1"/>
                </a:solidFill>
                <a:effectLst/>
                <a:highlight>
                  <a:srgbClr val="FFFF00"/>
                </a:highlight>
                <a:latin typeface="+mn-lt"/>
                <a:ea typeface="+mn-ea"/>
                <a:cs typeface="+mn-cs"/>
              </a:rPr>
              <a:t>地图上该省份会放大，</a:t>
            </a:r>
            <a:r>
              <a:rPr lang="zh-CN" altLang="zh-CN" sz="1800" kern="1200" dirty="0">
                <a:solidFill>
                  <a:schemeClr val="tx1"/>
                </a:solidFill>
                <a:effectLst/>
                <a:highlight>
                  <a:srgbClr val="FFFF00"/>
                </a:highlight>
                <a:latin typeface="+mn-lt"/>
                <a:ea typeface="+mn-ea"/>
                <a:cs typeface="+mn-cs"/>
              </a:rPr>
              <a:t>小助手会自动读取该省份的有关信息并输出</a:t>
            </a:r>
            <a:endParaRPr lang="zh-CN" altLang="en-US" dirty="0">
              <a:highlight>
                <a:srgbClr val="FFFF00"/>
              </a:highlight>
            </a:endParaRPr>
          </a:p>
        </p:txBody>
      </p:sp>
    </p:spTree>
    <p:extLst>
      <p:ext uri="{BB962C8B-B14F-4D97-AF65-F5344CB8AC3E}">
        <p14:creationId xmlns:p14="http://schemas.microsoft.com/office/powerpoint/2010/main" val="37062213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FF050F3-B81B-51BA-7944-05EF355CCEFF}"/>
            </a:ext>
          </a:extLst>
        </p:cNvPr>
        <p:cNvGrpSpPr/>
        <p:nvPr/>
      </p:nvGrpSpPr>
      <p:grpSpPr>
        <a:xfrm>
          <a:off x="0" y="0"/>
          <a:ext cx="0" cy="0"/>
          <a:chOff x="0" y="0"/>
          <a:chExt cx="0" cy="0"/>
        </a:xfrm>
      </p:grpSpPr>
      <p:sp>
        <p:nvSpPr>
          <p:cNvPr id="6" name="Freeform 15">
            <a:extLst>
              <a:ext uri="{FF2B5EF4-FFF2-40B4-BE49-F238E27FC236}">
                <a16:creationId xmlns:a16="http://schemas.microsoft.com/office/drawing/2014/main" id="{E4F55BEC-6C59-16D5-2E46-D4C3B722C9A9}"/>
              </a:ext>
            </a:extLst>
          </p:cNvPr>
          <p:cNvSpPr/>
          <p:nvPr/>
        </p:nvSpPr>
        <p:spPr>
          <a:xfrm rot="-1087865" flipH="1">
            <a:off x="7919390" y="-433923"/>
            <a:ext cx="3010138" cy="1630947"/>
          </a:xfrm>
          <a:custGeom>
            <a:avLst/>
            <a:gdLst/>
            <a:ahLst/>
            <a:cxnLst/>
            <a:rect l="l" t="t" r="r" b="b"/>
            <a:pathLst>
              <a:path w="3010138" h="1630947">
                <a:moveTo>
                  <a:pt x="3010138" y="0"/>
                </a:moveTo>
                <a:lnTo>
                  <a:pt x="0" y="0"/>
                </a:lnTo>
                <a:lnTo>
                  <a:pt x="0" y="1630947"/>
                </a:lnTo>
                <a:lnTo>
                  <a:pt x="3010138" y="1630947"/>
                </a:lnTo>
                <a:lnTo>
                  <a:pt x="3010138"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5D152B5B-A675-0E40-EA85-B0539CE96412}"/>
              </a:ext>
            </a:extLst>
          </p:cNvPr>
          <p:cNvSpPr txBox="1"/>
          <p:nvPr/>
        </p:nvSpPr>
        <p:spPr>
          <a:xfrm>
            <a:off x="107504" y="84113"/>
            <a:ext cx="4572000" cy="461665"/>
          </a:xfrm>
          <a:prstGeom prst="rect">
            <a:avLst/>
          </a:prstGeom>
          <a:noFill/>
        </p:spPr>
        <p:txBody>
          <a:bodyPr wrap="square">
            <a:spAutoFit/>
          </a:bodyPr>
          <a:lstStyle/>
          <a:p>
            <a:r>
              <a:rPr lang="zh-CN" altLang="en-US" sz="2400" b="1" dirty="0">
                <a:solidFill>
                  <a:srgbClr val="0F1115"/>
                </a:solidFill>
                <a:latin typeface="quote-cjk-patch"/>
              </a:rPr>
              <a:t>五、创新人机交互功能</a:t>
            </a:r>
          </a:p>
        </p:txBody>
      </p:sp>
      <p:pic>
        <p:nvPicPr>
          <p:cNvPr id="2051" name="图片 1">
            <a:extLst>
              <a:ext uri="{FF2B5EF4-FFF2-40B4-BE49-F238E27FC236}">
                <a16:creationId xmlns:a16="http://schemas.microsoft.com/office/drawing/2014/main" id="{C40F5F0E-FC6B-8D59-6D85-20543606A2F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1826" y="6183306"/>
            <a:ext cx="2868375" cy="5743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45B97EFA-58AF-72AB-38CE-EACB5699C18F}"/>
              </a:ext>
            </a:extLst>
          </p:cNvPr>
          <p:cNvSpPr txBox="1"/>
          <p:nvPr/>
        </p:nvSpPr>
        <p:spPr>
          <a:xfrm>
            <a:off x="251520" y="736349"/>
            <a:ext cx="2520280" cy="369332"/>
          </a:xfrm>
          <a:prstGeom prst="rect">
            <a:avLst/>
          </a:prstGeom>
          <a:noFill/>
        </p:spPr>
        <p:txBody>
          <a:bodyPr wrap="square">
            <a:spAutoFit/>
          </a:bodyPr>
          <a:lstStyle/>
          <a:p>
            <a:pPr marL="342900" lvl="0" indent="-342900" algn="just">
              <a:buFont typeface="+mj-lt"/>
              <a:buAutoNum type="arabicPeriod"/>
            </a:pPr>
            <a:r>
              <a:rPr lang="en-US" altLang="zh-CN" sz="1800" kern="100" dirty="0">
                <a:effectLst/>
                <a:latin typeface="Times New Roman" panose="02020603050405020304" pitchFamily="18" charset="0"/>
                <a:ea typeface="宋体" panose="02010600030101010101" pitchFamily="2" charset="-122"/>
              </a:rPr>
              <a:t>AI</a:t>
            </a:r>
            <a:r>
              <a:rPr lang="zh-CN" altLang="zh-CN" sz="1800" kern="100" dirty="0">
                <a:effectLst/>
                <a:latin typeface="Times New Roman" panose="02020603050405020304" pitchFamily="18" charset="0"/>
                <a:ea typeface="宋体" panose="02010600030101010101" pitchFamily="2" charset="-122"/>
              </a:rPr>
              <a:t>小管家助手：</a:t>
            </a:r>
          </a:p>
        </p:txBody>
      </p:sp>
      <p:pic>
        <p:nvPicPr>
          <p:cNvPr id="13314" name="图片 1">
            <a:extLst>
              <a:ext uri="{FF2B5EF4-FFF2-40B4-BE49-F238E27FC236}">
                <a16:creationId xmlns:a16="http://schemas.microsoft.com/office/drawing/2014/main" id="{D8BC70F0-6596-E7A7-F81B-4808E5709D5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821797" y="381551"/>
            <a:ext cx="2016224" cy="637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5" name="图片 1">
            <a:extLst>
              <a:ext uri="{FF2B5EF4-FFF2-40B4-BE49-F238E27FC236}">
                <a16:creationId xmlns:a16="http://schemas.microsoft.com/office/drawing/2014/main" id="{FED5F10D-76D5-E03A-ABE4-4290819B29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54653" y="381551"/>
            <a:ext cx="1944216" cy="637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6" name="图片 1">
            <a:extLst>
              <a:ext uri="{FF2B5EF4-FFF2-40B4-BE49-F238E27FC236}">
                <a16:creationId xmlns:a16="http://schemas.microsoft.com/office/drawing/2014/main" id="{02DF3503-7486-3927-CAD1-F7F40DA8186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957178" y="381551"/>
            <a:ext cx="2045370" cy="6376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FD35136E-21F5-56BF-E5A1-C89BA646BFCD}"/>
              </a:ext>
            </a:extLst>
          </p:cNvPr>
          <p:cNvSpPr txBox="1"/>
          <p:nvPr/>
        </p:nvSpPr>
        <p:spPr>
          <a:xfrm>
            <a:off x="481076" y="2276872"/>
            <a:ext cx="2072036" cy="2031325"/>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与此同时，还可以借助</a:t>
            </a:r>
            <a:r>
              <a:rPr lang="en-US" altLang="zh-CN" sz="1800" kern="100" dirty="0">
                <a:effectLst/>
                <a:latin typeface="Times New Roman" panose="02020603050405020304" pitchFamily="18" charset="0"/>
                <a:ea typeface="宋体" panose="02010600030101010101" pitchFamily="2" charset="-122"/>
              </a:rPr>
              <a:t>AI</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小管家对整体数据进行整体交互。当点击某个具体省份时，地图会放大，小管家会自动读取该省数据</a:t>
            </a:r>
            <a:endParaRPr lang="zh-CN" altLang="en-US" dirty="0"/>
          </a:p>
        </p:txBody>
      </p:sp>
    </p:spTree>
    <p:extLst>
      <p:ext uri="{BB962C8B-B14F-4D97-AF65-F5344CB8AC3E}">
        <p14:creationId xmlns:p14="http://schemas.microsoft.com/office/powerpoint/2010/main" val="32556207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03ABDF-79BD-1A7E-00F9-950978C067ED}"/>
            </a:ext>
          </a:extLst>
        </p:cNvPr>
        <p:cNvGrpSpPr/>
        <p:nvPr/>
      </p:nvGrpSpPr>
      <p:grpSpPr>
        <a:xfrm>
          <a:off x="0" y="0"/>
          <a:ext cx="0" cy="0"/>
          <a:chOff x="0" y="0"/>
          <a:chExt cx="0" cy="0"/>
        </a:xfrm>
      </p:grpSpPr>
      <p:sp>
        <p:nvSpPr>
          <p:cNvPr id="9" name="Freeform 3">
            <a:extLst>
              <a:ext uri="{FF2B5EF4-FFF2-40B4-BE49-F238E27FC236}">
                <a16:creationId xmlns:a16="http://schemas.microsoft.com/office/drawing/2014/main" id="{CF711FDD-2D28-05EC-7347-C2E14D4B97B4}"/>
              </a:ext>
            </a:extLst>
          </p:cNvPr>
          <p:cNvSpPr/>
          <p:nvPr/>
        </p:nvSpPr>
        <p:spPr>
          <a:xfrm>
            <a:off x="-964674" y="5358674"/>
            <a:ext cx="2527487" cy="2495319"/>
          </a:xfrm>
          <a:custGeom>
            <a:avLst/>
            <a:gdLst/>
            <a:ahLst/>
            <a:cxnLst/>
            <a:rect l="l" t="t" r="r" b="b"/>
            <a:pathLst>
              <a:path w="2527487" h="2495319">
                <a:moveTo>
                  <a:pt x="0" y="0"/>
                </a:moveTo>
                <a:lnTo>
                  <a:pt x="2527487" y="0"/>
                </a:lnTo>
                <a:lnTo>
                  <a:pt x="2527487" y="2495319"/>
                </a:lnTo>
                <a:lnTo>
                  <a:pt x="0" y="2495319"/>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B393E4A6-1041-4C4E-4887-38D1A56CCEEF}"/>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五、创新人机交互功能</a:t>
            </a:r>
          </a:p>
        </p:txBody>
      </p:sp>
      <p:pic>
        <p:nvPicPr>
          <p:cNvPr id="2051" name="图片 1">
            <a:extLst>
              <a:ext uri="{FF2B5EF4-FFF2-40B4-BE49-F238E27FC236}">
                <a16:creationId xmlns:a16="http://schemas.microsoft.com/office/drawing/2014/main" id="{D7C57D85-A0F5-CDC4-0EDE-235A7D219A2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9014106D-8273-5196-000B-517AE4B15467}"/>
              </a:ext>
            </a:extLst>
          </p:cNvPr>
          <p:cNvSpPr txBox="1"/>
          <p:nvPr/>
        </p:nvSpPr>
        <p:spPr>
          <a:xfrm>
            <a:off x="395536" y="1483933"/>
            <a:ext cx="4572000" cy="369332"/>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2.</a:t>
            </a:r>
            <a:r>
              <a:rPr lang="zh-CN" altLang="en-US" kern="100" dirty="0">
                <a:latin typeface="Times New Roman" panose="02020603050405020304" pitchFamily="18" charset="0"/>
                <a:ea typeface="宋体" panose="02010600030101010101" pitchFamily="2" charset="-122"/>
              </a:rPr>
              <a:t>   医学图像分割模型交互：</a:t>
            </a:r>
            <a:endParaRPr lang="zh-CN" altLang="zh-CN" sz="1800" kern="100" dirty="0">
              <a:effectLst/>
              <a:latin typeface="Times New Roman" panose="02020603050405020304" pitchFamily="18" charset="0"/>
              <a:ea typeface="宋体" panose="02010600030101010101" pitchFamily="2" charset="-122"/>
            </a:endParaRPr>
          </a:p>
        </p:txBody>
      </p:sp>
      <p:sp>
        <p:nvSpPr>
          <p:cNvPr id="4" name="文本框 3">
            <a:extLst>
              <a:ext uri="{FF2B5EF4-FFF2-40B4-BE49-F238E27FC236}">
                <a16:creationId xmlns:a16="http://schemas.microsoft.com/office/drawing/2014/main" id="{0B8956B6-678F-39D2-091D-B27FA9C8DF22}"/>
              </a:ext>
            </a:extLst>
          </p:cNvPr>
          <p:cNvSpPr txBox="1"/>
          <p:nvPr/>
        </p:nvSpPr>
        <p:spPr>
          <a:xfrm>
            <a:off x="467544" y="1876145"/>
            <a:ext cx="7996436" cy="923330"/>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由于传染病可能会引发人体内各种器官的连锁反应，所以在该系统中提供医学图像分割模型，在辅助医生诊断的同时丰富该系统功能，让该系统实用性增强。</a:t>
            </a:r>
          </a:p>
        </p:txBody>
      </p:sp>
      <p:pic>
        <p:nvPicPr>
          <p:cNvPr id="14338" name="图片 1">
            <a:extLst>
              <a:ext uri="{FF2B5EF4-FFF2-40B4-BE49-F238E27FC236}">
                <a16:creationId xmlns:a16="http://schemas.microsoft.com/office/drawing/2014/main" id="{718B691E-E1F0-BAEB-2045-F38C8B9C1A7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491880" y="2799475"/>
            <a:ext cx="5353050" cy="299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7">
            <a:extLst>
              <a:ext uri="{FF2B5EF4-FFF2-40B4-BE49-F238E27FC236}">
                <a16:creationId xmlns:a16="http://schemas.microsoft.com/office/drawing/2014/main" id="{79D75F65-8465-B221-6978-99AECDF985A9}"/>
              </a:ext>
            </a:extLst>
          </p:cNvPr>
          <p:cNvSpPr txBox="1"/>
          <p:nvPr/>
        </p:nvSpPr>
        <p:spPr>
          <a:xfrm>
            <a:off x="395536" y="3645024"/>
            <a:ext cx="2850946" cy="1169551"/>
          </a:xfrm>
          <a:prstGeom prst="rect">
            <a:avLst/>
          </a:prstGeom>
          <a:noFill/>
        </p:spPr>
        <p:txBody>
          <a:bodyPr wrap="square">
            <a:spAutoFit/>
          </a:bodyPr>
          <a:lstStyle/>
          <a:p>
            <a:pPr indent="266700" algn="just">
              <a:buNone/>
            </a:pPr>
            <a:r>
              <a:rPr lang="zh-CN" altLang="zh-CN" sz="1400" kern="100" dirty="0">
                <a:effectLst/>
                <a:latin typeface="Times New Roman" panose="02020603050405020304" pitchFamily="18" charset="0"/>
                <a:ea typeface="宋体" panose="02010600030101010101" pitchFamily="2" charset="-122"/>
              </a:rPr>
              <a:t>用户上传医学图像（</a:t>
            </a:r>
            <a:r>
              <a:rPr lang="en-US" altLang="zh-CN" sz="1400" kern="100" dirty="0">
                <a:effectLst/>
                <a:latin typeface="Times New Roman" panose="02020603050405020304" pitchFamily="18" charset="0"/>
                <a:ea typeface="宋体" panose="02010600030101010101" pitchFamily="2" charset="-122"/>
              </a:rPr>
              <a:t>PNG/JPG/ DICOM</a:t>
            </a:r>
            <a:r>
              <a:rPr lang="zh-CN" altLang="zh-CN" sz="1400" kern="100" dirty="0">
                <a:effectLst/>
                <a:latin typeface="Times New Roman" panose="02020603050405020304" pitchFamily="18" charset="0"/>
                <a:ea typeface="宋体" panose="02010600030101010101" pitchFamily="2" charset="-122"/>
              </a:rPr>
              <a:t>），前端将图像发送到后端推理接</a:t>
            </a:r>
            <a:r>
              <a:rPr lang="zh-CN" altLang="en-US" sz="1400" kern="100" dirty="0">
                <a:latin typeface="Times New Roman" panose="02020603050405020304" pitchFamily="18" charset="0"/>
                <a:ea typeface="宋体" panose="02010600030101010101" pitchFamily="2" charset="-122"/>
              </a:rPr>
              <a:t>口</a:t>
            </a:r>
            <a:r>
              <a:rPr lang="zh-CN" altLang="zh-CN" sz="1400" kern="100" dirty="0">
                <a:effectLst/>
                <a:latin typeface="Times New Roman" panose="02020603050405020304" pitchFamily="18" charset="0"/>
                <a:ea typeface="宋体" panose="02010600030101010101" pitchFamily="2" charset="-122"/>
              </a:rPr>
              <a:t>；后端返回分割掩码、叠加可视化图；前端展示原图、掩码叠加与图例。</a:t>
            </a:r>
          </a:p>
        </p:txBody>
      </p:sp>
    </p:spTree>
    <p:extLst>
      <p:ext uri="{BB962C8B-B14F-4D97-AF65-F5344CB8AC3E}">
        <p14:creationId xmlns:p14="http://schemas.microsoft.com/office/powerpoint/2010/main" val="1322899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0ADA0-FFDB-809C-2656-E8C32C85E8DC}"/>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917CA85A-62BC-A2E7-FBAB-B20D8F84EA0A}"/>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五、创新人机交互功能</a:t>
            </a:r>
          </a:p>
        </p:txBody>
      </p:sp>
      <p:pic>
        <p:nvPicPr>
          <p:cNvPr id="2051" name="图片 1">
            <a:extLst>
              <a:ext uri="{FF2B5EF4-FFF2-40B4-BE49-F238E27FC236}">
                <a16:creationId xmlns:a16="http://schemas.microsoft.com/office/drawing/2014/main" id="{F9740F01-4E9F-21F2-AE79-01441D82E47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0BB68682-B188-4C1D-BA17-73D3D8AE89A3}"/>
              </a:ext>
            </a:extLst>
          </p:cNvPr>
          <p:cNvSpPr txBox="1"/>
          <p:nvPr/>
        </p:nvSpPr>
        <p:spPr>
          <a:xfrm>
            <a:off x="395536" y="1483933"/>
            <a:ext cx="4572000" cy="369332"/>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2.</a:t>
            </a:r>
            <a:r>
              <a:rPr lang="zh-CN" altLang="en-US" kern="100" dirty="0">
                <a:latin typeface="Times New Roman" panose="02020603050405020304" pitchFamily="18" charset="0"/>
                <a:ea typeface="宋体" panose="02010600030101010101" pitchFamily="2" charset="-122"/>
              </a:rPr>
              <a:t>   医学图像分割模型交互：</a:t>
            </a:r>
            <a:endParaRPr lang="zh-CN" altLang="zh-CN" sz="1800" kern="100" dirty="0">
              <a:effectLst/>
              <a:latin typeface="Times New Roman" panose="02020603050405020304" pitchFamily="18" charset="0"/>
              <a:ea typeface="宋体" panose="02010600030101010101" pitchFamily="2" charset="-122"/>
            </a:endParaRPr>
          </a:p>
        </p:txBody>
      </p:sp>
      <p:pic>
        <p:nvPicPr>
          <p:cNvPr id="15362" name="图片 1">
            <a:extLst>
              <a:ext uri="{FF2B5EF4-FFF2-40B4-BE49-F238E27FC236}">
                <a16:creationId xmlns:a16="http://schemas.microsoft.com/office/drawing/2014/main" id="{3B9DBE9B-358D-6C37-51E6-2432AA7FC97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94832" y="2003676"/>
            <a:ext cx="4024162" cy="2562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3" name="图片 1">
            <a:extLst>
              <a:ext uri="{FF2B5EF4-FFF2-40B4-BE49-F238E27FC236}">
                <a16:creationId xmlns:a16="http://schemas.microsoft.com/office/drawing/2014/main" id="{AAA94386-8909-47B1-3D52-4DC1E1CA0AD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94832" y="4716260"/>
            <a:ext cx="4024162" cy="2022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1E41CE44-3821-E470-B69F-AC6CBFBBD88A}"/>
              </a:ext>
            </a:extLst>
          </p:cNvPr>
          <p:cNvSpPr txBox="1"/>
          <p:nvPr/>
        </p:nvSpPr>
        <p:spPr>
          <a:xfrm>
            <a:off x="4503400" y="2277954"/>
            <a:ext cx="4572000" cy="369332"/>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模型的性能检测：</a:t>
            </a:r>
          </a:p>
        </p:txBody>
      </p:sp>
      <p:pic>
        <p:nvPicPr>
          <p:cNvPr id="15364" name="Picture 4">
            <a:extLst>
              <a:ext uri="{FF2B5EF4-FFF2-40B4-BE49-F238E27FC236}">
                <a16:creationId xmlns:a16="http://schemas.microsoft.com/office/drawing/2014/main" id="{4E315735-9514-7EF4-5FFB-31E97B5EC9F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967536" y="2780928"/>
            <a:ext cx="4104456" cy="2487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Freeform 4">
            <a:extLst>
              <a:ext uri="{FF2B5EF4-FFF2-40B4-BE49-F238E27FC236}">
                <a16:creationId xmlns:a16="http://schemas.microsoft.com/office/drawing/2014/main" id="{B2DEA7CA-7D85-29DA-5F80-2721ECF974B6}"/>
              </a:ext>
            </a:extLst>
          </p:cNvPr>
          <p:cNvSpPr/>
          <p:nvPr/>
        </p:nvSpPr>
        <p:spPr>
          <a:xfrm rot="976068" flipH="1">
            <a:off x="8027332" y="6058026"/>
            <a:ext cx="2558836" cy="1386424"/>
          </a:xfrm>
          <a:custGeom>
            <a:avLst/>
            <a:gdLst/>
            <a:ahLst/>
            <a:cxnLst/>
            <a:rect l="l" t="t" r="r" b="b"/>
            <a:pathLst>
              <a:path w="2558836" h="1386424">
                <a:moveTo>
                  <a:pt x="2558836" y="0"/>
                </a:moveTo>
                <a:lnTo>
                  <a:pt x="0" y="0"/>
                </a:lnTo>
                <a:lnTo>
                  <a:pt x="0" y="1386424"/>
                </a:lnTo>
                <a:lnTo>
                  <a:pt x="2558836" y="1386424"/>
                </a:lnTo>
                <a:lnTo>
                  <a:pt x="2558836" y="0"/>
                </a:lnTo>
                <a:close/>
              </a:path>
            </a:pathLst>
          </a:custGeom>
          <a:blipFill>
            <a:blip r:embed="rId7">
              <a:extLst>
                <a:ext uri="{96DAC541-7B7A-43D3-8B79-37D633B846F1}">
                  <asvg:svgBlip xmlns:asvg="http://schemas.microsoft.com/office/drawing/2016/SVG/main" r:embed="rId8"/>
                </a:ext>
              </a:extLst>
            </a:blip>
            <a:stretch>
              <a:fillRect/>
            </a:stretch>
          </a:blipFill>
        </p:spPr>
        <p:txBody>
          <a:bodyPr/>
          <a:lstStyle/>
          <a:p>
            <a:endParaRPr lang="zh-CN" altLang="en-US"/>
          </a:p>
        </p:txBody>
      </p:sp>
    </p:spTree>
    <p:extLst>
      <p:ext uri="{BB962C8B-B14F-4D97-AF65-F5344CB8AC3E}">
        <p14:creationId xmlns:p14="http://schemas.microsoft.com/office/powerpoint/2010/main" val="177352152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a:bodyPr>
          <a:lstStyle/>
          <a:p>
            <a:r>
              <a:rPr lang="zh-CN" altLang="en-US" sz="5400" dirty="0"/>
              <a:t>主题</a:t>
            </a:r>
          </a:p>
        </p:txBody>
      </p:sp>
      <p:sp>
        <p:nvSpPr>
          <p:cNvPr id="3" name="内容占位符 2"/>
          <p:cNvSpPr>
            <a:spLocks noGrp="1"/>
          </p:cNvSpPr>
          <p:nvPr>
            <p:ph idx="1"/>
          </p:nvPr>
        </p:nvSpPr>
        <p:spPr/>
        <p:txBody>
          <a:bodyPr/>
          <a:lstStyle/>
          <a:p>
            <a:r>
              <a:rPr lang="en-US" altLang="zh-CN" b="1" dirty="0">
                <a:solidFill>
                  <a:schemeClr val="bg2">
                    <a:lumMod val="50000"/>
                  </a:schemeClr>
                </a:solidFill>
                <a:latin typeface="Times New Roman" panose="02020603050405020304" pitchFamily="18" charset="0"/>
                <a:ea typeface="微软雅黑" panose="020B0503020204020204" pitchFamily="34" charset="-122"/>
              </a:rPr>
              <a:t>1</a:t>
            </a:r>
            <a:r>
              <a:rPr lang="zh-CN" altLang="en-US" dirty="0"/>
              <a:t>研究背景与挑战</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2</a:t>
            </a:r>
            <a:r>
              <a:rPr lang="zh-CN" altLang="en-US" dirty="0"/>
              <a:t>系统设计与技术流程</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3</a:t>
            </a:r>
            <a:r>
              <a:rPr lang="zh-CN" altLang="en-US" dirty="0"/>
              <a:t>数据采集与预处理</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4</a:t>
            </a:r>
            <a:r>
              <a:rPr lang="zh-CN" altLang="en-US" dirty="0"/>
              <a:t>可视化映射模块</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5 </a:t>
            </a:r>
            <a:r>
              <a:rPr lang="zh-CN" altLang="en-US" dirty="0"/>
              <a:t>创新人机交互功能</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6 </a:t>
            </a:r>
            <a:r>
              <a:rPr lang="zh-CN" altLang="en-US" dirty="0"/>
              <a:t>用户感知模块</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7 </a:t>
            </a:r>
            <a:r>
              <a:rPr lang="zh-CN" altLang="en-US" dirty="0"/>
              <a:t>知识灵感</a:t>
            </a:r>
            <a:endParaRPr lang="en-US" altLang="zh-CN" dirty="0"/>
          </a:p>
          <a:p>
            <a:r>
              <a:rPr lang="en-US" altLang="zh-CN" b="1" dirty="0">
                <a:solidFill>
                  <a:schemeClr val="bg2">
                    <a:lumMod val="50000"/>
                  </a:schemeClr>
                </a:solidFill>
                <a:latin typeface="Times New Roman" panose="02020603050405020304" pitchFamily="18" charset="0"/>
                <a:ea typeface="微软雅黑" panose="020B0503020204020204" pitchFamily="34" charset="-122"/>
              </a:rPr>
              <a:t>8 </a:t>
            </a:r>
            <a:r>
              <a:rPr lang="zh-CN" altLang="en-US" dirty="0"/>
              <a:t>总结</a:t>
            </a:r>
            <a:br>
              <a:rPr lang="zh-CN" altLang="en-US" dirty="0"/>
            </a:br>
            <a:endParaRPr lang="zh-CN" altLang="en-US" dirty="0"/>
          </a:p>
        </p:txBody>
      </p:sp>
      <p:sp>
        <p:nvSpPr>
          <p:cNvPr id="4" name="Rectangle 1">
            <a:extLst>
              <a:ext uri="{FF2B5EF4-FFF2-40B4-BE49-F238E27FC236}">
                <a16:creationId xmlns:a16="http://schemas.microsoft.com/office/drawing/2014/main" id="{00C1AAD6-E473-218C-63D4-886FA32754AB}"/>
              </a:ext>
            </a:extLst>
          </p:cNvPr>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5" name="Rectangle 2">
            <a:extLst>
              <a:ext uri="{FF2B5EF4-FFF2-40B4-BE49-F238E27FC236}">
                <a16:creationId xmlns:a16="http://schemas.microsoft.com/office/drawing/2014/main" id="{18F2CE4E-AF29-26AB-C400-C9CA82AB0D37}"/>
              </a:ext>
            </a:extLst>
          </p:cNvPr>
          <p:cNvSpPr>
            <a:spLocks noChangeArrowheads="1"/>
          </p:cNvSpPr>
          <p:nvPr/>
        </p:nvSpPr>
        <p:spPr bwMode="auto">
          <a:xfrm>
            <a:off x="152400" y="15240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Freeform 2">
            <a:extLst>
              <a:ext uri="{FF2B5EF4-FFF2-40B4-BE49-F238E27FC236}">
                <a16:creationId xmlns:a16="http://schemas.microsoft.com/office/drawing/2014/main" id="{B0F76F4E-A786-720A-FF4E-D43F3B169334}"/>
              </a:ext>
            </a:extLst>
          </p:cNvPr>
          <p:cNvSpPr/>
          <p:nvPr/>
        </p:nvSpPr>
        <p:spPr>
          <a:xfrm>
            <a:off x="4716016" y="1556793"/>
            <a:ext cx="6634271" cy="7732533"/>
          </a:xfrm>
          <a:custGeom>
            <a:avLst/>
            <a:gdLst/>
            <a:ahLst/>
            <a:cxnLst/>
            <a:rect l="l" t="t" r="r" b="b"/>
            <a:pathLst>
              <a:path w="10810735" h="14573294">
                <a:moveTo>
                  <a:pt x="0" y="0"/>
                </a:moveTo>
                <a:lnTo>
                  <a:pt x="10810734" y="0"/>
                </a:lnTo>
                <a:lnTo>
                  <a:pt x="10810734" y="14573294"/>
                </a:lnTo>
                <a:lnTo>
                  <a:pt x="0" y="1457329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0" name="Freeform 3">
            <a:extLst>
              <a:ext uri="{FF2B5EF4-FFF2-40B4-BE49-F238E27FC236}">
                <a16:creationId xmlns:a16="http://schemas.microsoft.com/office/drawing/2014/main" id="{700541BF-19A3-68E5-C2DB-7B7FB9058B8B}"/>
              </a:ext>
            </a:extLst>
          </p:cNvPr>
          <p:cNvSpPr/>
          <p:nvPr/>
        </p:nvSpPr>
        <p:spPr>
          <a:xfrm>
            <a:off x="6648995" y="-801264"/>
            <a:ext cx="2527487" cy="2495319"/>
          </a:xfrm>
          <a:custGeom>
            <a:avLst/>
            <a:gdLst/>
            <a:ahLst/>
            <a:cxnLst/>
            <a:rect l="l" t="t" r="r" b="b"/>
            <a:pathLst>
              <a:path w="2527487" h="2495319">
                <a:moveTo>
                  <a:pt x="0" y="0"/>
                </a:moveTo>
                <a:lnTo>
                  <a:pt x="2527487" y="0"/>
                </a:lnTo>
                <a:lnTo>
                  <a:pt x="2527487" y="2495319"/>
                </a:lnTo>
                <a:lnTo>
                  <a:pt x="0" y="249531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8348410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9EEEA8-A3C7-83F9-2688-6BDC3269FACA}"/>
            </a:ext>
          </a:extLst>
        </p:cNvPr>
        <p:cNvGrpSpPr/>
        <p:nvPr/>
      </p:nvGrpSpPr>
      <p:grpSpPr>
        <a:xfrm>
          <a:off x="0" y="0"/>
          <a:ext cx="0" cy="0"/>
          <a:chOff x="0" y="0"/>
          <a:chExt cx="0" cy="0"/>
        </a:xfrm>
      </p:grpSpPr>
      <p:sp>
        <p:nvSpPr>
          <p:cNvPr id="4" name="Freeform 3">
            <a:extLst>
              <a:ext uri="{FF2B5EF4-FFF2-40B4-BE49-F238E27FC236}">
                <a16:creationId xmlns:a16="http://schemas.microsoft.com/office/drawing/2014/main" id="{00F5E5DE-57E2-7D82-65E5-11DC015A75AE}"/>
              </a:ext>
            </a:extLst>
          </p:cNvPr>
          <p:cNvSpPr/>
          <p:nvPr/>
        </p:nvSpPr>
        <p:spPr>
          <a:xfrm rot="-542094">
            <a:off x="7942241" y="5791131"/>
            <a:ext cx="2791840" cy="2791840"/>
          </a:xfrm>
          <a:custGeom>
            <a:avLst/>
            <a:gdLst/>
            <a:ahLst/>
            <a:cxnLst/>
            <a:rect l="l" t="t" r="r" b="b"/>
            <a:pathLst>
              <a:path w="2791840" h="2791840">
                <a:moveTo>
                  <a:pt x="0" y="0"/>
                </a:moveTo>
                <a:lnTo>
                  <a:pt x="2791840" y="0"/>
                </a:lnTo>
                <a:lnTo>
                  <a:pt x="2791840" y="2791840"/>
                </a:lnTo>
                <a:lnTo>
                  <a:pt x="0" y="279184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pic>
        <p:nvPicPr>
          <p:cNvPr id="16389" name="图片 1">
            <a:extLst>
              <a:ext uri="{FF2B5EF4-FFF2-40B4-BE49-F238E27FC236}">
                <a16:creationId xmlns:a16="http://schemas.microsoft.com/office/drawing/2014/main" id="{E9D8F90B-29B1-A74A-BDB4-1FE5C03619B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872569" y="4419858"/>
            <a:ext cx="3561114" cy="2039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82E0EF2D-E0E1-EAE2-959B-0E7BA66E0AAF}"/>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六、用户感知模块</a:t>
            </a:r>
          </a:p>
        </p:txBody>
      </p:sp>
      <p:pic>
        <p:nvPicPr>
          <p:cNvPr id="2051" name="图片 1">
            <a:extLst>
              <a:ext uri="{FF2B5EF4-FFF2-40B4-BE49-F238E27FC236}">
                <a16:creationId xmlns:a16="http://schemas.microsoft.com/office/drawing/2014/main" id="{68B4CC61-7F50-F292-4A01-51E7C3D9E86D}"/>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文本框 1">
            <a:extLst>
              <a:ext uri="{FF2B5EF4-FFF2-40B4-BE49-F238E27FC236}">
                <a16:creationId xmlns:a16="http://schemas.microsoft.com/office/drawing/2014/main" id="{1C75EAEB-3A46-0516-37B4-9A0885181C19}"/>
              </a:ext>
            </a:extLst>
          </p:cNvPr>
          <p:cNvSpPr txBox="1"/>
          <p:nvPr/>
        </p:nvSpPr>
        <p:spPr>
          <a:xfrm>
            <a:off x="254626" y="1286666"/>
            <a:ext cx="1800493" cy="369332"/>
          </a:xfrm>
          <a:prstGeom prst="rect">
            <a:avLst/>
          </a:prstGeom>
          <a:noFill/>
        </p:spPr>
        <p:txBody>
          <a:bodyPr wrap="none" rtlCol="0">
            <a:spAutoFit/>
          </a:bodyPr>
          <a:lstStyle/>
          <a:p>
            <a:r>
              <a:rPr lang="zh-CN" altLang="en-US" dirty="0"/>
              <a:t>总体界面展示：</a:t>
            </a:r>
          </a:p>
        </p:txBody>
      </p:sp>
      <p:pic>
        <p:nvPicPr>
          <p:cNvPr id="16386" name="图片 1">
            <a:extLst>
              <a:ext uri="{FF2B5EF4-FFF2-40B4-BE49-F238E27FC236}">
                <a16:creationId xmlns:a16="http://schemas.microsoft.com/office/drawing/2014/main" id="{0BDFAB55-7053-1DFA-2316-9695C8324BF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13042" y="1807574"/>
            <a:ext cx="3703649" cy="2137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7" name="图片 1">
            <a:extLst>
              <a:ext uri="{FF2B5EF4-FFF2-40B4-BE49-F238E27FC236}">
                <a16:creationId xmlns:a16="http://schemas.microsoft.com/office/drawing/2014/main" id="{5B874453-E94D-7706-A712-2B5F7B9D7CED}"/>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613042" y="4509120"/>
            <a:ext cx="3703649" cy="19872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8" name="图片 1">
            <a:extLst>
              <a:ext uri="{FF2B5EF4-FFF2-40B4-BE49-F238E27FC236}">
                <a16:creationId xmlns:a16="http://schemas.microsoft.com/office/drawing/2014/main" id="{12EF76E1-804E-0C88-BBA3-1895B1FF94C9}"/>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872568" y="1818178"/>
            <a:ext cx="3561114" cy="2046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7038038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34D6B-1A4D-DA27-01CC-390BC6BABC65}"/>
            </a:ext>
          </a:extLst>
        </p:cNvPr>
        <p:cNvGrpSpPr/>
        <p:nvPr/>
      </p:nvGrpSpPr>
      <p:grpSpPr>
        <a:xfrm>
          <a:off x="0" y="0"/>
          <a:ext cx="0" cy="0"/>
          <a:chOff x="0" y="0"/>
          <a:chExt cx="0" cy="0"/>
        </a:xfrm>
      </p:grpSpPr>
      <p:sp>
        <p:nvSpPr>
          <p:cNvPr id="16" name="Freeform 2">
            <a:extLst>
              <a:ext uri="{FF2B5EF4-FFF2-40B4-BE49-F238E27FC236}">
                <a16:creationId xmlns:a16="http://schemas.microsoft.com/office/drawing/2014/main" id="{FC9598B5-1111-B90D-62A0-3F00A3E8B014}"/>
              </a:ext>
            </a:extLst>
          </p:cNvPr>
          <p:cNvSpPr/>
          <p:nvPr/>
        </p:nvSpPr>
        <p:spPr>
          <a:xfrm rot="881882" flipH="1">
            <a:off x="7788849" y="5971277"/>
            <a:ext cx="2710300" cy="2242157"/>
          </a:xfrm>
          <a:custGeom>
            <a:avLst/>
            <a:gdLst/>
            <a:ahLst/>
            <a:cxnLst/>
            <a:rect l="l" t="t" r="r" b="b"/>
            <a:pathLst>
              <a:path w="2710300" h="2242157">
                <a:moveTo>
                  <a:pt x="2710300" y="0"/>
                </a:moveTo>
                <a:lnTo>
                  <a:pt x="0" y="0"/>
                </a:lnTo>
                <a:lnTo>
                  <a:pt x="0" y="2242157"/>
                </a:lnTo>
                <a:lnTo>
                  <a:pt x="2710300" y="2242157"/>
                </a:lnTo>
                <a:lnTo>
                  <a:pt x="271030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3DFA1528-3F93-67EE-E914-E318A7EA0ACB}"/>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六、用户感知模块</a:t>
            </a:r>
          </a:p>
        </p:txBody>
      </p:sp>
      <p:pic>
        <p:nvPicPr>
          <p:cNvPr id="2051" name="图片 1">
            <a:extLst>
              <a:ext uri="{FF2B5EF4-FFF2-40B4-BE49-F238E27FC236}">
                <a16:creationId xmlns:a16="http://schemas.microsoft.com/office/drawing/2014/main" id="{91BF77F8-0A3D-757A-A955-C5F53DBF921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6966CDE5-89D5-B728-C918-01E8FF9AD3B7}"/>
              </a:ext>
            </a:extLst>
          </p:cNvPr>
          <p:cNvSpPr txBox="1"/>
          <p:nvPr/>
        </p:nvSpPr>
        <p:spPr>
          <a:xfrm>
            <a:off x="255068" y="1628800"/>
            <a:ext cx="8424936" cy="646331"/>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根据可视分析任务的认知模型，用户的主要目标任务可分为三类：生成假设、验证假设与视觉呈现。</a:t>
            </a:r>
          </a:p>
        </p:txBody>
      </p:sp>
      <p:sp>
        <p:nvSpPr>
          <p:cNvPr id="7" name="文本框 6">
            <a:extLst>
              <a:ext uri="{FF2B5EF4-FFF2-40B4-BE49-F238E27FC236}">
                <a16:creationId xmlns:a16="http://schemas.microsoft.com/office/drawing/2014/main" id="{9B1D377E-463A-1037-34DF-CDFB7F8650DE}"/>
              </a:ext>
            </a:extLst>
          </p:cNvPr>
          <p:cNvSpPr txBox="1"/>
          <p:nvPr/>
        </p:nvSpPr>
        <p:spPr>
          <a:xfrm>
            <a:off x="611560" y="2283515"/>
            <a:ext cx="4572000" cy="369332"/>
          </a:xfrm>
          <a:prstGeom prst="rect">
            <a:avLst/>
          </a:prstGeom>
          <a:noFill/>
        </p:spPr>
        <p:txBody>
          <a:bodyPr wrap="square">
            <a:spAutoFit/>
          </a:bodyPr>
          <a:lstStyle/>
          <a:p>
            <a:pPr marL="342900" lvl="0" indent="-342900" algn="just">
              <a:buFont typeface="+mj-lt"/>
              <a:buAutoNum type="arabicPeriod"/>
            </a:pPr>
            <a:r>
              <a:rPr lang="zh-CN" altLang="zh-CN" sz="1800" kern="100" dirty="0">
                <a:effectLst/>
                <a:latin typeface="Times New Roman" panose="02020603050405020304" pitchFamily="18" charset="0"/>
                <a:ea typeface="宋体" panose="02010600030101010101" pitchFamily="2" charset="-122"/>
              </a:rPr>
              <a:t>生成假设：</a:t>
            </a:r>
          </a:p>
        </p:txBody>
      </p:sp>
      <p:sp>
        <p:nvSpPr>
          <p:cNvPr id="9" name="文本框 8">
            <a:extLst>
              <a:ext uri="{FF2B5EF4-FFF2-40B4-BE49-F238E27FC236}">
                <a16:creationId xmlns:a16="http://schemas.microsoft.com/office/drawing/2014/main" id="{AF3C242D-9EA8-DDB5-E300-B76EF224A0F5}"/>
              </a:ext>
            </a:extLst>
          </p:cNvPr>
          <p:cNvSpPr txBox="1"/>
          <p:nvPr/>
        </p:nvSpPr>
        <p:spPr>
          <a:xfrm>
            <a:off x="681794" y="2661231"/>
            <a:ext cx="7780412" cy="1754326"/>
          </a:xfrm>
          <a:prstGeom prst="rect">
            <a:avLst/>
          </a:prstGeom>
          <a:noFill/>
        </p:spPr>
        <p:txBody>
          <a:bodyPr wrap="square">
            <a:spAutoFit/>
          </a:bodyPr>
          <a:lstStyle/>
          <a:p>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从空间维度上看</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省级地图</a:t>
            </a:r>
            <a:r>
              <a:rPr lang="en-US" altLang="zh-CN" sz="1800" kern="100" dirty="0">
                <a:effectLst/>
                <a:latin typeface="Times New Roman" panose="02020603050405020304" pitchFamily="18" charset="0"/>
                <a:ea typeface="宋体" panose="02010600030101010101" pitchFamily="2" charset="-122"/>
              </a:rPr>
              <a:t>(Choropleth)</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以颜色强度展示疾病分布与环境</a:t>
            </a:r>
            <a:r>
              <a:rPr lang="en-US" altLang="zh-CN" sz="1800" kern="100" dirty="0">
                <a:effectLst/>
                <a:latin typeface="Times New Roman" panose="02020603050405020304" pitchFamily="18" charset="0"/>
                <a:ea typeface="宋体" panose="02010600030101010101" pitchFamily="2" charset="-122"/>
              </a:rPr>
              <a:t>(PCA)</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得分，帮助用户初步识别地理热点与潜在高风险区域。从时间与人群维度探索上看，桑基图展示</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省份</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季节</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年龄</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病种</a:t>
            </a:r>
            <a:r>
              <a:rPr lang="en-US" altLang="zh-CN" sz="1800" kern="100" dirty="0">
                <a:effectLst/>
                <a:latin typeface="Times New Roman" panose="02020603050405020304" pitchFamily="18" charset="0"/>
                <a:ea typeface="宋体" panose="02010600030101010101" pitchFamily="2" charset="-122"/>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的流向结构，使用户能快速观察病例在不同时间和人群间的转移趋势。从环境关联探索维度上看，叠加水质</a:t>
            </a:r>
            <a:r>
              <a:rPr lang="en-US" altLang="zh-CN" sz="1800" kern="100" dirty="0">
                <a:effectLst/>
                <a:latin typeface="Times New Roman" panose="02020603050405020304" pitchFamily="18" charset="0"/>
                <a:ea typeface="宋体" panose="02010600030101010101" pitchFamily="2" charset="-122"/>
              </a:rPr>
              <a:t> PCA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热力层后，用户可直观看到环境质量与病例强度在空间上的重合或反向分布，为进一步分析提供线索。</a:t>
            </a:r>
            <a:endParaRPr lang="zh-CN" altLang="en-US" dirty="0"/>
          </a:p>
        </p:txBody>
      </p:sp>
      <p:sp>
        <p:nvSpPr>
          <p:cNvPr id="10" name="文本框 9">
            <a:extLst>
              <a:ext uri="{FF2B5EF4-FFF2-40B4-BE49-F238E27FC236}">
                <a16:creationId xmlns:a16="http://schemas.microsoft.com/office/drawing/2014/main" id="{8EA4EFAE-E803-46E3-622E-F4C1063E0D6B}"/>
              </a:ext>
            </a:extLst>
          </p:cNvPr>
          <p:cNvSpPr txBox="1"/>
          <p:nvPr/>
        </p:nvSpPr>
        <p:spPr>
          <a:xfrm>
            <a:off x="681794" y="4449614"/>
            <a:ext cx="4572000" cy="369332"/>
          </a:xfrm>
          <a:prstGeom prst="rect">
            <a:avLst/>
          </a:prstGeom>
          <a:noFill/>
        </p:spPr>
        <p:txBody>
          <a:bodyPr wrap="square">
            <a:spAutoFit/>
          </a:bodyPr>
          <a:lstStyle/>
          <a:p>
            <a:pPr lvl="0" algn="just"/>
            <a:r>
              <a:rPr lang="en-US" altLang="zh-CN" sz="1800" kern="100" dirty="0">
                <a:effectLst/>
                <a:latin typeface="Times New Roman" panose="02020603050405020304" pitchFamily="18" charset="0"/>
                <a:ea typeface="宋体" panose="02010600030101010101" pitchFamily="2" charset="-122"/>
              </a:rPr>
              <a:t>2.  </a:t>
            </a:r>
            <a:r>
              <a:rPr lang="zh-CN" altLang="en-US" kern="100" dirty="0">
                <a:latin typeface="Times New Roman" panose="02020603050405020304" pitchFamily="18" charset="0"/>
                <a:ea typeface="宋体" panose="02010600030101010101" pitchFamily="2" charset="-122"/>
              </a:rPr>
              <a:t>验证</a:t>
            </a:r>
            <a:r>
              <a:rPr lang="zh-CN" altLang="zh-CN" sz="1800" kern="100" dirty="0">
                <a:effectLst/>
                <a:latin typeface="Times New Roman" panose="02020603050405020304" pitchFamily="18" charset="0"/>
                <a:ea typeface="宋体" panose="02010600030101010101" pitchFamily="2" charset="-122"/>
              </a:rPr>
              <a:t>假设：</a:t>
            </a:r>
          </a:p>
        </p:txBody>
      </p:sp>
      <p:sp>
        <p:nvSpPr>
          <p:cNvPr id="12" name="文本框 11">
            <a:extLst>
              <a:ext uri="{FF2B5EF4-FFF2-40B4-BE49-F238E27FC236}">
                <a16:creationId xmlns:a16="http://schemas.microsoft.com/office/drawing/2014/main" id="{BD7EA8A0-8847-5CB8-32EB-385C19F44A82}"/>
              </a:ext>
            </a:extLst>
          </p:cNvPr>
          <p:cNvSpPr txBox="1"/>
          <p:nvPr/>
        </p:nvSpPr>
        <p:spPr>
          <a:xfrm>
            <a:off x="681794" y="4801657"/>
            <a:ext cx="7706630"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在形成初步猜测后，用户可利用系统提供的交互工具对假设进行验证和对比。</a:t>
            </a:r>
            <a:endParaRPr lang="zh-CN" altLang="en-US" dirty="0"/>
          </a:p>
        </p:txBody>
      </p:sp>
      <p:sp>
        <p:nvSpPr>
          <p:cNvPr id="13" name="文本框 12">
            <a:extLst>
              <a:ext uri="{FF2B5EF4-FFF2-40B4-BE49-F238E27FC236}">
                <a16:creationId xmlns:a16="http://schemas.microsoft.com/office/drawing/2014/main" id="{34AF368B-9067-2703-C592-1E13C4B8E29A}"/>
              </a:ext>
            </a:extLst>
          </p:cNvPr>
          <p:cNvSpPr txBox="1"/>
          <p:nvPr/>
        </p:nvSpPr>
        <p:spPr>
          <a:xfrm>
            <a:off x="691726" y="5456928"/>
            <a:ext cx="4572000" cy="369332"/>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3</a:t>
            </a:r>
            <a:r>
              <a:rPr lang="en-US" altLang="zh-CN" sz="1800" kern="100" dirty="0">
                <a:effectLst/>
                <a:latin typeface="Times New Roman" panose="02020603050405020304" pitchFamily="18" charset="0"/>
                <a:ea typeface="宋体" panose="02010600030101010101" pitchFamily="2" charset="-122"/>
              </a:rPr>
              <a:t>.  </a:t>
            </a:r>
            <a:r>
              <a:rPr lang="zh-CN" altLang="en-US" sz="1800" kern="100" dirty="0">
                <a:effectLst/>
                <a:latin typeface="Times New Roman" panose="02020603050405020304" pitchFamily="18" charset="0"/>
                <a:ea typeface="宋体" panose="02010600030101010101" pitchFamily="2" charset="-122"/>
              </a:rPr>
              <a:t>视觉呈现</a:t>
            </a:r>
            <a:r>
              <a:rPr lang="zh-CN" altLang="zh-CN" sz="1800" kern="100" dirty="0">
                <a:effectLst/>
                <a:latin typeface="Times New Roman" panose="02020603050405020304" pitchFamily="18" charset="0"/>
                <a:ea typeface="宋体" panose="02010600030101010101" pitchFamily="2" charset="-122"/>
              </a:rPr>
              <a:t>：</a:t>
            </a:r>
          </a:p>
        </p:txBody>
      </p:sp>
      <p:sp>
        <p:nvSpPr>
          <p:cNvPr id="15" name="文本框 14">
            <a:extLst>
              <a:ext uri="{FF2B5EF4-FFF2-40B4-BE49-F238E27FC236}">
                <a16:creationId xmlns:a16="http://schemas.microsoft.com/office/drawing/2014/main" id="{D6BFECF5-C238-1319-BACE-6E1B3866B9AB}"/>
              </a:ext>
            </a:extLst>
          </p:cNvPr>
          <p:cNvSpPr txBox="1"/>
          <p:nvPr/>
        </p:nvSpPr>
        <p:spPr>
          <a:xfrm>
            <a:off x="691726" y="5844651"/>
            <a:ext cx="7480674" cy="646331"/>
          </a:xfrm>
          <a:prstGeom prst="rect">
            <a:avLst/>
          </a:prstGeom>
          <a:noFill/>
        </p:spPr>
        <p:txBody>
          <a:bodyPr wrap="square">
            <a:spAutoFit/>
          </a:bodyPr>
          <a:lstStyle/>
          <a:p>
            <a:r>
              <a:rPr lang="en-US"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  </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对于政策制定者或科研汇报者而言，系统还承担结果表达与知识传播的任务。通过这个过程，观察者可以得出有效的结论并做好下一步准备。</a:t>
            </a:r>
            <a:endParaRPr lang="zh-CN" altLang="en-US" dirty="0"/>
          </a:p>
        </p:txBody>
      </p:sp>
    </p:spTree>
    <p:extLst>
      <p:ext uri="{BB962C8B-B14F-4D97-AF65-F5344CB8AC3E}">
        <p14:creationId xmlns:p14="http://schemas.microsoft.com/office/powerpoint/2010/main" val="12311149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EBB044-F9FB-E5AA-1396-D45F2832DAB4}"/>
            </a:ext>
          </a:extLst>
        </p:cNvPr>
        <p:cNvGrpSpPr/>
        <p:nvPr/>
      </p:nvGrpSpPr>
      <p:grpSpPr>
        <a:xfrm>
          <a:off x="0" y="0"/>
          <a:ext cx="0" cy="0"/>
          <a:chOff x="0" y="0"/>
          <a:chExt cx="0" cy="0"/>
        </a:xfrm>
      </p:grpSpPr>
      <p:sp>
        <p:nvSpPr>
          <p:cNvPr id="18" name="Freeform 4">
            <a:extLst>
              <a:ext uri="{FF2B5EF4-FFF2-40B4-BE49-F238E27FC236}">
                <a16:creationId xmlns:a16="http://schemas.microsoft.com/office/drawing/2014/main" id="{CA153431-2764-96D1-D75C-B2ABD0844DDD}"/>
              </a:ext>
            </a:extLst>
          </p:cNvPr>
          <p:cNvSpPr/>
          <p:nvPr/>
        </p:nvSpPr>
        <p:spPr>
          <a:xfrm>
            <a:off x="-1603412" y="-1444045"/>
            <a:ext cx="2719462" cy="2684851"/>
          </a:xfrm>
          <a:custGeom>
            <a:avLst/>
            <a:gdLst/>
            <a:ahLst/>
            <a:cxnLst/>
            <a:rect l="l" t="t" r="r" b="b"/>
            <a:pathLst>
              <a:path w="2719462" h="2684851">
                <a:moveTo>
                  <a:pt x="0" y="0"/>
                </a:moveTo>
                <a:lnTo>
                  <a:pt x="2719462" y="0"/>
                </a:lnTo>
                <a:lnTo>
                  <a:pt x="2719462" y="2684851"/>
                </a:lnTo>
                <a:lnTo>
                  <a:pt x="0" y="2684851"/>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9A5F0FD6-38B7-9EDC-EFEC-3722C9903FC8}"/>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七、知识灵感</a:t>
            </a:r>
          </a:p>
        </p:txBody>
      </p:sp>
      <p:pic>
        <p:nvPicPr>
          <p:cNvPr id="2051" name="图片 1">
            <a:extLst>
              <a:ext uri="{FF2B5EF4-FFF2-40B4-BE49-F238E27FC236}">
                <a16:creationId xmlns:a16="http://schemas.microsoft.com/office/drawing/2014/main" id="{5947BE16-7B2B-F912-A1CE-A3CF4A71F4E0}"/>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F1B46802-D021-9FCB-DC76-8DD9D8D6E4F1}"/>
              </a:ext>
            </a:extLst>
          </p:cNvPr>
          <p:cNvSpPr txBox="1"/>
          <p:nvPr/>
        </p:nvSpPr>
        <p:spPr>
          <a:xfrm>
            <a:off x="257876" y="1329764"/>
            <a:ext cx="6546371"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通过对该可视化数据的分析，我们可以得到很多有价值的结论：</a:t>
            </a:r>
            <a:endParaRPr lang="zh-CN" altLang="en-US" dirty="0"/>
          </a:p>
        </p:txBody>
      </p:sp>
      <p:sp>
        <p:nvSpPr>
          <p:cNvPr id="8" name="文本框 7">
            <a:extLst>
              <a:ext uri="{FF2B5EF4-FFF2-40B4-BE49-F238E27FC236}">
                <a16:creationId xmlns:a16="http://schemas.microsoft.com/office/drawing/2014/main" id="{F017972B-F9EE-963D-775A-7FB0D9DEB3AE}"/>
              </a:ext>
            </a:extLst>
          </p:cNvPr>
          <p:cNvSpPr txBox="1"/>
          <p:nvPr/>
        </p:nvSpPr>
        <p:spPr>
          <a:xfrm>
            <a:off x="395536" y="2083833"/>
            <a:ext cx="7560840" cy="923330"/>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1</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结合水质来观察的话，四川水质最好，得腮腺炎的人数占比最小，而云南，山东，北京等地水质得分不怎么高，且腮腺炎病患比例显著高于四川，故能得出，腮腺炎可能和水质有一定关系。</a:t>
            </a:r>
            <a:endParaRPr lang="zh-CN" altLang="en-US" dirty="0"/>
          </a:p>
        </p:txBody>
      </p:sp>
      <p:pic>
        <p:nvPicPr>
          <p:cNvPr id="14" name="图片 13">
            <a:extLst>
              <a:ext uri="{FF2B5EF4-FFF2-40B4-BE49-F238E27FC236}">
                <a16:creationId xmlns:a16="http://schemas.microsoft.com/office/drawing/2014/main" id="{BC05E816-76C6-02C3-DD67-CB3F311BD616}"/>
              </a:ext>
            </a:extLst>
          </p:cNvPr>
          <p:cNvPicPr>
            <a:picLocks noChangeAspect="1"/>
          </p:cNvPicPr>
          <p:nvPr/>
        </p:nvPicPr>
        <p:blipFill>
          <a:blip r:embed="rId6"/>
          <a:stretch>
            <a:fillRect/>
          </a:stretch>
        </p:blipFill>
        <p:spPr>
          <a:xfrm>
            <a:off x="899592" y="3140155"/>
            <a:ext cx="3378418" cy="3112106"/>
          </a:xfrm>
          <a:prstGeom prst="rect">
            <a:avLst/>
          </a:prstGeom>
        </p:spPr>
      </p:pic>
      <p:pic>
        <p:nvPicPr>
          <p:cNvPr id="17" name="图片 16">
            <a:extLst>
              <a:ext uri="{FF2B5EF4-FFF2-40B4-BE49-F238E27FC236}">
                <a16:creationId xmlns:a16="http://schemas.microsoft.com/office/drawing/2014/main" id="{268A24A9-36A3-D0B6-89CB-DD153EC648F6}"/>
              </a:ext>
            </a:extLst>
          </p:cNvPr>
          <p:cNvPicPr>
            <a:picLocks noChangeAspect="1"/>
          </p:cNvPicPr>
          <p:nvPr/>
        </p:nvPicPr>
        <p:blipFill>
          <a:blip r:embed="rId7"/>
          <a:stretch>
            <a:fillRect/>
          </a:stretch>
        </p:blipFill>
        <p:spPr>
          <a:xfrm>
            <a:off x="4865992" y="3163754"/>
            <a:ext cx="3682185" cy="3088507"/>
          </a:xfrm>
          <a:prstGeom prst="rect">
            <a:avLst/>
          </a:prstGeom>
        </p:spPr>
      </p:pic>
    </p:spTree>
    <p:extLst>
      <p:ext uri="{BB962C8B-B14F-4D97-AF65-F5344CB8AC3E}">
        <p14:creationId xmlns:p14="http://schemas.microsoft.com/office/powerpoint/2010/main" val="351049616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06A7A-EFEB-F9AC-0BE8-DE45C0AFD4DF}"/>
            </a:ext>
          </a:extLst>
        </p:cNvPr>
        <p:cNvGrpSpPr/>
        <p:nvPr/>
      </p:nvGrpSpPr>
      <p:grpSpPr>
        <a:xfrm>
          <a:off x="0" y="0"/>
          <a:ext cx="0" cy="0"/>
          <a:chOff x="0" y="0"/>
          <a:chExt cx="0" cy="0"/>
        </a:xfrm>
      </p:grpSpPr>
      <p:sp>
        <p:nvSpPr>
          <p:cNvPr id="23" name="Freeform 5">
            <a:extLst>
              <a:ext uri="{FF2B5EF4-FFF2-40B4-BE49-F238E27FC236}">
                <a16:creationId xmlns:a16="http://schemas.microsoft.com/office/drawing/2014/main" id="{448A5ACC-A46E-89FE-6FBF-F89F7AADD331}"/>
              </a:ext>
            </a:extLst>
          </p:cNvPr>
          <p:cNvSpPr/>
          <p:nvPr/>
        </p:nvSpPr>
        <p:spPr>
          <a:xfrm rot="976068" flipH="1">
            <a:off x="-1059438" y="5971044"/>
            <a:ext cx="2712860" cy="1469877"/>
          </a:xfrm>
          <a:custGeom>
            <a:avLst/>
            <a:gdLst/>
            <a:ahLst/>
            <a:cxnLst/>
            <a:rect l="l" t="t" r="r" b="b"/>
            <a:pathLst>
              <a:path w="2712860" h="1469877">
                <a:moveTo>
                  <a:pt x="2712860" y="0"/>
                </a:moveTo>
                <a:lnTo>
                  <a:pt x="0" y="0"/>
                </a:lnTo>
                <a:lnTo>
                  <a:pt x="0" y="1469877"/>
                </a:lnTo>
                <a:lnTo>
                  <a:pt x="2712860" y="1469877"/>
                </a:lnTo>
                <a:lnTo>
                  <a:pt x="271286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5" name="文本框 4">
            <a:extLst>
              <a:ext uri="{FF2B5EF4-FFF2-40B4-BE49-F238E27FC236}">
                <a16:creationId xmlns:a16="http://schemas.microsoft.com/office/drawing/2014/main" id="{F2D0B20A-876D-FBD5-454F-103B5850D257}"/>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七、知识灵感</a:t>
            </a:r>
          </a:p>
        </p:txBody>
      </p:sp>
      <p:pic>
        <p:nvPicPr>
          <p:cNvPr id="2051" name="图片 1">
            <a:extLst>
              <a:ext uri="{FF2B5EF4-FFF2-40B4-BE49-F238E27FC236}">
                <a16:creationId xmlns:a16="http://schemas.microsoft.com/office/drawing/2014/main" id="{948E28C7-E557-DB51-6B83-CE6B26F5F94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43210D47-8C02-9641-BE2B-702A2BB76A54}"/>
              </a:ext>
            </a:extLst>
          </p:cNvPr>
          <p:cNvSpPr txBox="1"/>
          <p:nvPr/>
        </p:nvSpPr>
        <p:spPr>
          <a:xfrm>
            <a:off x="257876" y="1329764"/>
            <a:ext cx="6546371"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通过对该可视化数据的分析，我们可以得到很多有价值的结论：</a:t>
            </a:r>
            <a:endParaRPr lang="zh-CN" altLang="en-US" dirty="0"/>
          </a:p>
        </p:txBody>
      </p:sp>
      <p:sp>
        <p:nvSpPr>
          <p:cNvPr id="8" name="文本框 7">
            <a:extLst>
              <a:ext uri="{FF2B5EF4-FFF2-40B4-BE49-F238E27FC236}">
                <a16:creationId xmlns:a16="http://schemas.microsoft.com/office/drawing/2014/main" id="{9F9E20A7-DE40-F069-08E3-CA80AD451842}"/>
              </a:ext>
            </a:extLst>
          </p:cNvPr>
          <p:cNvSpPr txBox="1"/>
          <p:nvPr/>
        </p:nvSpPr>
        <p:spPr>
          <a:xfrm>
            <a:off x="395536" y="1877842"/>
            <a:ext cx="8152641" cy="1477328"/>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2</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不同地理位置影响程度最大的应该就是季节了，这五个城市在各个季节的天气有着明显的差异，对于不同的传染病传播也有了不同的影响。比如四川流感主要集中在</a:t>
            </a:r>
            <a:r>
              <a:rPr lang="en-US" altLang="zh-CN" dirty="0"/>
              <a:t>1</a:t>
            </a:r>
            <a:r>
              <a:rPr lang="zh-CN" altLang="zh-CN" dirty="0"/>
              <a:t>，</a:t>
            </a:r>
            <a:r>
              <a:rPr lang="en-US" altLang="zh-CN" dirty="0"/>
              <a:t>2</a:t>
            </a:r>
            <a:r>
              <a:rPr lang="zh-CN" altLang="zh-CN" dirty="0"/>
              <a:t>月，而北京流感集中在</a:t>
            </a:r>
            <a:r>
              <a:rPr lang="en-US" altLang="zh-CN" dirty="0"/>
              <a:t>10-12</a:t>
            </a:r>
            <a:r>
              <a:rPr lang="zh-CN" altLang="zh-CN" dirty="0"/>
              <a:t>月，广东流感主要集中在</a:t>
            </a:r>
            <a:r>
              <a:rPr lang="en-US" altLang="zh-CN" dirty="0"/>
              <a:t>7</a:t>
            </a:r>
            <a:r>
              <a:rPr lang="zh-CN" altLang="zh-CN" dirty="0"/>
              <a:t>，</a:t>
            </a:r>
            <a:r>
              <a:rPr lang="en-US" altLang="zh-CN" dirty="0"/>
              <a:t>8</a:t>
            </a:r>
            <a:r>
              <a:rPr lang="zh-CN" altLang="zh-CN" dirty="0"/>
              <a:t>，</a:t>
            </a:r>
            <a:r>
              <a:rPr lang="en-US" altLang="zh-CN" dirty="0"/>
              <a:t>9</a:t>
            </a:r>
            <a:r>
              <a:rPr lang="zh-CN" altLang="zh-CN" dirty="0"/>
              <a:t>，</a:t>
            </a:r>
            <a:r>
              <a:rPr lang="en-US" altLang="zh-CN" dirty="0"/>
              <a:t>12</a:t>
            </a:r>
            <a:r>
              <a:rPr lang="zh-CN" altLang="zh-CN" dirty="0"/>
              <a:t>月，上海流感集中在</a:t>
            </a:r>
            <a:r>
              <a:rPr lang="en-US" altLang="zh-CN" dirty="0"/>
              <a:t>4</a:t>
            </a:r>
            <a:r>
              <a:rPr lang="zh-CN" altLang="zh-CN" dirty="0"/>
              <a:t>，</a:t>
            </a:r>
            <a:r>
              <a:rPr lang="en-US" altLang="zh-CN" dirty="0"/>
              <a:t>5</a:t>
            </a:r>
            <a:r>
              <a:rPr lang="zh-CN" altLang="zh-CN" dirty="0"/>
              <a:t>，</a:t>
            </a:r>
            <a:r>
              <a:rPr lang="en-US" altLang="zh-CN" dirty="0"/>
              <a:t>6</a:t>
            </a:r>
            <a:r>
              <a:rPr lang="zh-CN" altLang="zh-CN" dirty="0"/>
              <a:t>，</a:t>
            </a:r>
            <a:r>
              <a:rPr lang="en-US" altLang="zh-CN" dirty="0"/>
              <a:t>10</a:t>
            </a:r>
            <a:r>
              <a:rPr lang="zh-CN" altLang="zh-CN" dirty="0"/>
              <a:t>月，河南流感集中在</a:t>
            </a:r>
            <a:r>
              <a:rPr lang="en-US" altLang="zh-CN" dirty="0"/>
              <a:t>2</a:t>
            </a:r>
            <a:r>
              <a:rPr lang="zh-CN" altLang="zh-CN" dirty="0"/>
              <a:t>，</a:t>
            </a:r>
            <a:r>
              <a:rPr lang="en-US" altLang="zh-CN" dirty="0"/>
              <a:t>6</a:t>
            </a:r>
            <a:r>
              <a:rPr lang="zh-CN" altLang="zh-CN" dirty="0"/>
              <a:t>，</a:t>
            </a:r>
            <a:r>
              <a:rPr lang="en-US" altLang="zh-CN" dirty="0"/>
              <a:t>7</a:t>
            </a:r>
            <a:r>
              <a:rPr lang="zh-CN" altLang="zh-CN" dirty="0"/>
              <a:t>，</a:t>
            </a:r>
            <a:r>
              <a:rPr lang="en-US" altLang="zh-CN" dirty="0"/>
              <a:t>11</a:t>
            </a:r>
            <a:r>
              <a:rPr lang="zh-CN" altLang="zh-CN" dirty="0"/>
              <a:t>，</a:t>
            </a:r>
            <a:r>
              <a:rPr lang="en-US" altLang="zh-CN" dirty="0"/>
              <a:t>12</a:t>
            </a:r>
            <a:r>
              <a:rPr lang="zh-CN" altLang="zh-CN" dirty="0"/>
              <a:t>月。</a:t>
            </a:r>
            <a:endParaRPr lang="zh-CN" altLang="en-US" dirty="0"/>
          </a:p>
        </p:txBody>
      </p:sp>
      <p:pic>
        <p:nvPicPr>
          <p:cNvPr id="4" name="图片 3">
            <a:extLst>
              <a:ext uri="{FF2B5EF4-FFF2-40B4-BE49-F238E27FC236}">
                <a16:creationId xmlns:a16="http://schemas.microsoft.com/office/drawing/2014/main" id="{16B4FC77-5BCF-60DB-33A0-DBFB77A276E9}"/>
              </a:ext>
            </a:extLst>
          </p:cNvPr>
          <p:cNvPicPr>
            <a:picLocks noChangeAspect="1"/>
          </p:cNvPicPr>
          <p:nvPr/>
        </p:nvPicPr>
        <p:blipFill>
          <a:blip r:embed="rId6"/>
          <a:stretch>
            <a:fillRect/>
          </a:stretch>
        </p:blipFill>
        <p:spPr>
          <a:xfrm>
            <a:off x="395536" y="3495181"/>
            <a:ext cx="3637389" cy="1041931"/>
          </a:xfrm>
          <a:prstGeom prst="rect">
            <a:avLst/>
          </a:prstGeom>
        </p:spPr>
      </p:pic>
      <p:pic>
        <p:nvPicPr>
          <p:cNvPr id="7" name="图片 6">
            <a:extLst>
              <a:ext uri="{FF2B5EF4-FFF2-40B4-BE49-F238E27FC236}">
                <a16:creationId xmlns:a16="http://schemas.microsoft.com/office/drawing/2014/main" id="{2ED7723E-174A-9A69-AFC7-3FC2693823B4}"/>
              </a:ext>
            </a:extLst>
          </p:cNvPr>
          <p:cNvPicPr>
            <a:picLocks noChangeAspect="1"/>
          </p:cNvPicPr>
          <p:nvPr/>
        </p:nvPicPr>
        <p:blipFill>
          <a:blip r:embed="rId7"/>
          <a:stretch>
            <a:fillRect/>
          </a:stretch>
        </p:blipFill>
        <p:spPr>
          <a:xfrm>
            <a:off x="406135" y="5075941"/>
            <a:ext cx="3626790" cy="1091212"/>
          </a:xfrm>
          <a:prstGeom prst="rect">
            <a:avLst/>
          </a:prstGeom>
        </p:spPr>
      </p:pic>
      <p:sp>
        <p:nvSpPr>
          <p:cNvPr id="9" name="文本框 8">
            <a:extLst>
              <a:ext uri="{FF2B5EF4-FFF2-40B4-BE49-F238E27FC236}">
                <a16:creationId xmlns:a16="http://schemas.microsoft.com/office/drawing/2014/main" id="{182E0B9B-235C-A877-B06A-253AA10E0F5C}"/>
              </a:ext>
            </a:extLst>
          </p:cNvPr>
          <p:cNvSpPr txBox="1"/>
          <p:nvPr/>
        </p:nvSpPr>
        <p:spPr>
          <a:xfrm>
            <a:off x="3203848" y="3533916"/>
            <a:ext cx="646331" cy="369332"/>
          </a:xfrm>
          <a:prstGeom prst="rect">
            <a:avLst/>
          </a:prstGeom>
          <a:noFill/>
        </p:spPr>
        <p:txBody>
          <a:bodyPr wrap="none" rtlCol="0">
            <a:spAutoFit/>
          </a:bodyPr>
          <a:lstStyle/>
          <a:p>
            <a:r>
              <a:rPr lang="zh-CN" altLang="en-US" dirty="0"/>
              <a:t>四川</a:t>
            </a:r>
          </a:p>
        </p:txBody>
      </p:sp>
      <p:sp>
        <p:nvSpPr>
          <p:cNvPr id="10" name="文本框 9">
            <a:extLst>
              <a:ext uri="{FF2B5EF4-FFF2-40B4-BE49-F238E27FC236}">
                <a16:creationId xmlns:a16="http://schemas.microsoft.com/office/drawing/2014/main" id="{716D6698-6561-C96E-ACD6-19FEC9DCE03B}"/>
              </a:ext>
            </a:extLst>
          </p:cNvPr>
          <p:cNvSpPr txBox="1"/>
          <p:nvPr/>
        </p:nvSpPr>
        <p:spPr>
          <a:xfrm>
            <a:off x="3203848" y="5621547"/>
            <a:ext cx="646331" cy="369332"/>
          </a:xfrm>
          <a:prstGeom prst="rect">
            <a:avLst/>
          </a:prstGeom>
          <a:noFill/>
        </p:spPr>
        <p:txBody>
          <a:bodyPr wrap="none" rtlCol="0">
            <a:spAutoFit/>
          </a:bodyPr>
          <a:lstStyle/>
          <a:p>
            <a:r>
              <a:rPr lang="zh-CN" altLang="en-US" dirty="0"/>
              <a:t>河南</a:t>
            </a:r>
          </a:p>
        </p:txBody>
      </p:sp>
      <p:pic>
        <p:nvPicPr>
          <p:cNvPr id="12" name="图片 11">
            <a:extLst>
              <a:ext uri="{FF2B5EF4-FFF2-40B4-BE49-F238E27FC236}">
                <a16:creationId xmlns:a16="http://schemas.microsoft.com/office/drawing/2014/main" id="{A590C323-130D-9355-3627-310F4AE71970}"/>
              </a:ext>
            </a:extLst>
          </p:cNvPr>
          <p:cNvPicPr>
            <a:picLocks noChangeAspect="1"/>
          </p:cNvPicPr>
          <p:nvPr/>
        </p:nvPicPr>
        <p:blipFill>
          <a:blip r:embed="rId8"/>
          <a:stretch>
            <a:fillRect/>
          </a:stretch>
        </p:blipFill>
        <p:spPr>
          <a:xfrm>
            <a:off x="5004048" y="3502831"/>
            <a:ext cx="3544129" cy="1058383"/>
          </a:xfrm>
          <a:prstGeom prst="rect">
            <a:avLst/>
          </a:prstGeom>
        </p:spPr>
      </p:pic>
      <p:sp>
        <p:nvSpPr>
          <p:cNvPr id="16" name="文本框 15">
            <a:extLst>
              <a:ext uri="{FF2B5EF4-FFF2-40B4-BE49-F238E27FC236}">
                <a16:creationId xmlns:a16="http://schemas.microsoft.com/office/drawing/2014/main" id="{5B836E62-7663-13D7-7F1E-7186C635F5EC}"/>
              </a:ext>
            </a:extLst>
          </p:cNvPr>
          <p:cNvSpPr txBox="1"/>
          <p:nvPr/>
        </p:nvSpPr>
        <p:spPr>
          <a:xfrm>
            <a:off x="7901846" y="3533916"/>
            <a:ext cx="646331" cy="369332"/>
          </a:xfrm>
          <a:prstGeom prst="rect">
            <a:avLst/>
          </a:prstGeom>
          <a:noFill/>
        </p:spPr>
        <p:txBody>
          <a:bodyPr wrap="none" rtlCol="0">
            <a:spAutoFit/>
          </a:bodyPr>
          <a:lstStyle/>
          <a:p>
            <a:r>
              <a:rPr lang="zh-CN" altLang="en-US" dirty="0"/>
              <a:t>上海</a:t>
            </a:r>
          </a:p>
        </p:txBody>
      </p:sp>
      <p:pic>
        <p:nvPicPr>
          <p:cNvPr id="19" name="图片 18">
            <a:extLst>
              <a:ext uri="{FF2B5EF4-FFF2-40B4-BE49-F238E27FC236}">
                <a16:creationId xmlns:a16="http://schemas.microsoft.com/office/drawing/2014/main" id="{A3C3D8DE-DCC0-3A61-258F-223D38E335E8}"/>
              </a:ext>
            </a:extLst>
          </p:cNvPr>
          <p:cNvPicPr>
            <a:picLocks noChangeAspect="1"/>
          </p:cNvPicPr>
          <p:nvPr/>
        </p:nvPicPr>
        <p:blipFill>
          <a:blip r:embed="rId9"/>
          <a:stretch>
            <a:fillRect/>
          </a:stretch>
        </p:blipFill>
        <p:spPr>
          <a:xfrm>
            <a:off x="4957153" y="5115421"/>
            <a:ext cx="3626790" cy="1012252"/>
          </a:xfrm>
          <a:prstGeom prst="rect">
            <a:avLst/>
          </a:prstGeom>
        </p:spPr>
      </p:pic>
      <p:sp>
        <p:nvSpPr>
          <p:cNvPr id="20" name="文本框 19">
            <a:extLst>
              <a:ext uri="{FF2B5EF4-FFF2-40B4-BE49-F238E27FC236}">
                <a16:creationId xmlns:a16="http://schemas.microsoft.com/office/drawing/2014/main" id="{BBDFCD63-702F-350C-12F9-B2DACE5A89EE}"/>
              </a:ext>
            </a:extLst>
          </p:cNvPr>
          <p:cNvSpPr txBox="1"/>
          <p:nvPr/>
        </p:nvSpPr>
        <p:spPr>
          <a:xfrm>
            <a:off x="7901846" y="5478833"/>
            <a:ext cx="646331" cy="369332"/>
          </a:xfrm>
          <a:prstGeom prst="rect">
            <a:avLst/>
          </a:prstGeom>
          <a:noFill/>
        </p:spPr>
        <p:txBody>
          <a:bodyPr wrap="none" rtlCol="0">
            <a:spAutoFit/>
          </a:bodyPr>
          <a:lstStyle/>
          <a:p>
            <a:r>
              <a:rPr lang="zh-CN" altLang="en-US" dirty="0"/>
              <a:t>广东</a:t>
            </a:r>
          </a:p>
        </p:txBody>
      </p:sp>
      <p:pic>
        <p:nvPicPr>
          <p:cNvPr id="22" name="图片 21">
            <a:extLst>
              <a:ext uri="{FF2B5EF4-FFF2-40B4-BE49-F238E27FC236}">
                <a16:creationId xmlns:a16="http://schemas.microsoft.com/office/drawing/2014/main" id="{FD4DA715-6957-B54B-5D1B-156A95CE4996}"/>
              </a:ext>
            </a:extLst>
          </p:cNvPr>
          <p:cNvPicPr>
            <a:picLocks noChangeAspect="1"/>
          </p:cNvPicPr>
          <p:nvPr/>
        </p:nvPicPr>
        <p:blipFill>
          <a:blip r:embed="rId10"/>
          <a:stretch>
            <a:fillRect/>
          </a:stretch>
        </p:blipFill>
        <p:spPr>
          <a:xfrm>
            <a:off x="360834" y="3355170"/>
            <a:ext cx="8532440" cy="2606143"/>
          </a:xfrm>
          <a:prstGeom prst="rect">
            <a:avLst/>
          </a:prstGeom>
        </p:spPr>
      </p:pic>
    </p:spTree>
    <p:extLst>
      <p:ext uri="{BB962C8B-B14F-4D97-AF65-F5344CB8AC3E}">
        <p14:creationId xmlns:p14="http://schemas.microsoft.com/office/powerpoint/2010/main" val="3750894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anim calcmode="lin" valueType="num">
                                      <p:cBhvr additive="base">
                                        <p:cTn id="7" dur="500" fill="hold"/>
                                        <p:tgtEl>
                                          <p:spTgt spid="22"/>
                                        </p:tgtEl>
                                        <p:attrNameLst>
                                          <p:attrName>ppt_x</p:attrName>
                                        </p:attrNameLst>
                                      </p:cBhvr>
                                      <p:tavLst>
                                        <p:tav tm="0">
                                          <p:val>
                                            <p:strVal val="#ppt_x"/>
                                          </p:val>
                                        </p:tav>
                                        <p:tav tm="100000">
                                          <p:val>
                                            <p:strVal val="#ppt_x"/>
                                          </p:val>
                                        </p:tav>
                                      </p:tavLst>
                                    </p:anim>
                                    <p:anim calcmode="lin" valueType="num">
                                      <p:cBhvr additive="base">
                                        <p:cTn id="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92EB49-523C-016B-EFBD-490B1A7164F3}"/>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0322BEBA-3C6D-16AB-39AE-4AC57F18C37B}"/>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七、知识灵感</a:t>
            </a:r>
          </a:p>
        </p:txBody>
      </p:sp>
      <p:pic>
        <p:nvPicPr>
          <p:cNvPr id="2051" name="图片 1">
            <a:extLst>
              <a:ext uri="{FF2B5EF4-FFF2-40B4-BE49-F238E27FC236}">
                <a16:creationId xmlns:a16="http://schemas.microsoft.com/office/drawing/2014/main" id="{37E270DF-0B99-E5F9-7CB4-E026F886AD3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BBED9658-29DF-EC8C-334A-6246624D24EB}"/>
              </a:ext>
            </a:extLst>
          </p:cNvPr>
          <p:cNvSpPr txBox="1"/>
          <p:nvPr/>
        </p:nvSpPr>
        <p:spPr>
          <a:xfrm>
            <a:off x="257876" y="1329764"/>
            <a:ext cx="6546371" cy="369332"/>
          </a:xfrm>
          <a:prstGeom prst="rect">
            <a:avLst/>
          </a:prstGeom>
          <a:noFill/>
        </p:spPr>
        <p:txBody>
          <a:bodyPr wrap="square">
            <a:spAutoFit/>
          </a:bodyPr>
          <a:lstStyle/>
          <a:p>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通过对该可视化数据的分析，我们可以得到很多有价值的结论：</a:t>
            </a:r>
            <a:endParaRPr lang="zh-CN" altLang="en-US" dirty="0"/>
          </a:p>
        </p:txBody>
      </p:sp>
      <p:sp>
        <p:nvSpPr>
          <p:cNvPr id="8" name="文本框 7">
            <a:extLst>
              <a:ext uri="{FF2B5EF4-FFF2-40B4-BE49-F238E27FC236}">
                <a16:creationId xmlns:a16="http://schemas.microsoft.com/office/drawing/2014/main" id="{CD77DD2D-D979-4358-5E86-075CD4DF44C7}"/>
              </a:ext>
            </a:extLst>
          </p:cNvPr>
          <p:cNvSpPr txBox="1"/>
          <p:nvPr/>
        </p:nvSpPr>
        <p:spPr>
          <a:xfrm>
            <a:off x="395536" y="1877842"/>
            <a:ext cx="8152641" cy="1200329"/>
          </a:xfrm>
          <a:prstGeom prst="rect">
            <a:avLst/>
          </a:prstGeom>
          <a:noFill/>
        </p:spPr>
        <p:txBody>
          <a:bodyPr wrap="square">
            <a:spAutoFit/>
          </a:bodyPr>
          <a:lstStyle/>
          <a:p>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例</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3</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zh-CN" dirty="0"/>
              <a:t>城乡差异也是影响不同地理位置传染病传播程度的重要指标。以河南和上海的城乡差异举例的话：河南农村患腮腺炎的人数达</a:t>
            </a:r>
            <a:r>
              <a:rPr lang="en-US" altLang="zh-CN" dirty="0"/>
              <a:t>71.86%</a:t>
            </a:r>
            <a:r>
              <a:rPr lang="zh-CN" altLang="zh-CN" dirty="0"/>
              <a:t>高于城市中患腮腺炎人数；而上海城乡患腮腺炎的人数分别为</a:t>
            </a:r>
            <a:r>
              <a:rPr lang="en-US" altLang="zh-CN" dirty="0"/>
              <a:t>49.85%</a:t>
            </a:r>
            <a:r>
              <a:rPr lang="zh-CN" altLang="zh-CN" dirty="0"/>
              <a:t>和</a:t>
            </a:r>
            <a:r>
              <a:rPr lang="en-US" altLang="zh-CN" dirty="0"/>
              <a:t>50.15%</a:t>
            </a:r>
            <a:r>
              <a:rPr lang="zh-CN" altLang="zh-CN" dirty="0"/>
              <a:t>，几乎可以认为无区别。因此不同地理位置的发达程度也一定程度上影响着传染病的传播。</a:t>
            </a:r>
          </a:p>
        </p:txBody>
      </p:sp>
      <p:pic>
        <p:nvPicPr>
          <p:cNvPr id="6" name="图片 5">
            <a:extLst>
              <a:ext uri="{FF2B5EF4-FFF2-40B4-BE49-F238E27FC236}">
                <a16:creationId xmlns:a16="http://schemas.microsoft.com/office/drawing/2014/main" id="{30E1BC9F-C65C-DBFC-B84D-1FB102A7BE5E}"/>
              </a:ext>
            </a:extLst>
          </p:cNvPr>
          <p:cNvPicPr>
            <a:picLocks noChangeAspect="1"/>
          </p:cNvPicPr>
          <p:nvPr/>
        </p:nvPicPr>
        <p:blipFill>
          <a:blip r:embed="rId4"/>
          <a:stretch>
            <a:fillRect/>
          </a:stretch>
        </p:blipFill>
        <p:spPr>
          <a:xfrm>
            <a:off x="644287" y="3319960"/>
            <a:ext cx="7903890" cy="2557029"/>
          </a:xfrm>
          <a:prstGeom prst="rect">
            <a:avLst/>
          </a:prstGeom>
        </p:spPr>
      </p:pic>
      <p:sp>
        <p:nvSpPr>
          <p:cNvPr id="11" name="Freeform 5">
            <a:extLst>
              <a:ext uri="{FF2B5EF4-FFF2-40B4-BE49-F238E27FC236}">
                <a16:creationId xmlns:a16="http://schemas.microsoft.com/office/drawing/2014/main" id="{A5A1AEF4-99FE-61A3-6CBB-CBA2AA3776CD}"/>
              </a:ext>
            </a:extLst>
          </p:cNvPr>
          <p:cNvSpPr/>
          <p:nvPr/>
        </p:nvSpPr>
        <p:spPr>
          <a:xfrm rot="976068" flipH="1">
            <a:off x="7531880" y="6234309"/>
            <a:ext cx="2712860" cy="1469877"/>
          </a:xfrm>
          <a:custGeom>
            <a:avLst/>
            <a:gdLst/>
            <a:ahLst/>
            <a:cxnLst/>
            <a:rect l="l" t="t" r="r" b="b"/>
            <a:pathLst>
              <a:path w="2712860" h="1469877">
                <a:moveTo>
                  <a:pt x="2712860" y="0"/>
                </a:moveTo>
                <a:lnTo>
                  <a:pt x="0" y="0"/>
                </a:lnTo>
                <a:lnTo>
                  <a:pt x="0" y="1469877"/>
                </a:lnTo>
                <a:lnTo>
                  <a:pt x="2712860" y="1469877"/>
                </a:lnTo>
                <a:lnTo>
                  <a:pt x="271286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232581586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FF72872D-DB3A-FB22-B2E4-76734244B063}"/>
              </a:ext>
            </a:extLst>
          </p:cNvPr>
          <p:cNvSpPr>
            <a:spLocks noGrp="1"/>
          </p:cNvSpPr>
          <p:nvPr>
            <p:ph type="title"/>
          </p:nvPr>
        </p:nvSpPr>
        <p:spPr>
          <a:xfrm>
            <a:off x="539552" y="1268760"/>
            <a:ext cx="2160240" cy="720080"/>
          </a:xfrm>
        </p:spPr>
        <p:txBody>
          <a:bodyPr>
            <a:normAutofit/>
          </a:bodyPr>
          <a:lstStyle/>
          <a:p>
            <a:r>
              <a:rPr lang="en-US" altLang="zh-CN" sz="2000" b="1" dirty="0"/>
              <a:t>1. </a:t>
            </a:r>
            <a:r>
              <a:rPr lang="zh-CN" altLang="en-US" sz="2000" b="1" dirty="0"/>
              <a:t>设计特点总结：</a:t>
            </a:r>
          </a:p>
        </p:txBody>
      </p:sp>
      <p:sp>
        <p:nvSpPr>
          <p:cNvPr id="6" name="文本框 5">
            <a:extLst>
              <a:ext uri="{FF2B5EF4-FFF2-40B4-BE49-F238E27FC236}">
                <a16:creationId xmlns:a16="http://schemas.microsoft.com/office/drawing/2014/main" id="{C0E346FA-E6CF-1FA0-12B2-8D02B3C452AB}"/>
              </a:ext>
            </a:extLst>
          </p:cNvPr>
          <p:cNvSpPr txBox="1"/>
          <p:nvPr/>
        </p:nvSpPr>
        <p:spPr>
          <a:xfrm>
            <a:off x="1115616" y="2348880"/>
            <a:ext cx="7056784" cy="2685351"/>
          </a:xfrm>
          <a:prstGeom prst="rect">
            <a:avLst/>
          </a:prstGeom>
          <a:noFill/>
        </p:spPr>
        <p:txBody>
          <a:bodyPr wrap="square">
            <a:spAutoFit/>
          </a:bodyPr>
          <a:lstStyle/>
          <a:p>
            <a:pPr algn="l">
              <a:spcBef>
                <a:spcPts val="1200"/>
              </a:spcBef>
              <a:spcAft>
                <a:spcPts val="1200"/>
              </a:spcAft>
              <a:buFont typeface="Arial" panose="020B0604020202020204" pitchFamily="34" charset="0"/>
              <a:buChar char="•"/>
            </a:pPr>
            <a:r>
              <a:rPr lang="zh-CN" altLang="en-US" b="1" i="0" dirty="0">
                <a:solidFill>
                  <a:srgbClr val="0F1115"/>
                </a:solidFill>
                <a:effectLst/>
                <a:latin typeface="quote-cjk-patch"/>
              </a:rPr>
              <a:t>真实性与可用性</a:t>
            </a:r>
            <a:r>
              <a:rPr lang="zh-CN" altLang="en-US" b="0" i="0" dirty="0">
                <a:solidFill>
                  <a:srgbClr val="0F1115"/>
                </a:solidFill>
                <a:effectLst/>
                <a:latin typeface="quote-cjk-patch"/>
              </a:rPr>
              <a:t>：数据真实、处理规范，具备实际决策支持潜力。</a:t>
            </a:r>
          </a:p>
          <a:p>
            <a:pPr algn="l">
              <a:spcBef>
                <a:spcPts val="450"/>
              </a:spcBef>
              <a:spcAft>
                <a:spcPts val="1200"/>
              </a:spcAft>
              <a:buFont typeface="Arial" panose="020B0604020202020204" pitchFamily="34" charset="0"/>
              <a:buChar char="•"/>
            </a:pPr>
            <a:r>
              <a:rPr lang="zh-CN" altLang="en-US" b="1" i="0" dirty="0">
                <a:solidFill>
                  <a:srgbClr val="0F1115"/>
                </a:solidFill>
                <a:effectLst/>
                <a:latin typeface="quote-cjk-patch"/>
              </a:rPr>
              <a:t>感知性与可行性</a:t>
            </a:r>
            <a:r>
              <a:rPr lang="zh-CN" altLang="en-US" b="0" i="0" dirty="0">
                <a:solidFill>
                  <a:srgbClr val="0F1115"/>
                </a:solidFill>
                <a:effectLst/>
                <a:latin typeface="quote-cjk-patch"/>
              </a:rPr>
              <a:t>：多视图协同、交互流畅，符合视觉感知原则，易于使用。</a:t>
            </a:r>
          </a:p>
          <a:p>
            <a:pPr algn="l">
              <a:spcBef>
                <a:spcPts val="450"/>
              </a:spcBef>
              <a:spcAft>
                <a:spcPts val="1200"/>
              </a:spcAft>
              <a:buFont typeface="Arial" panose="020B0604020202020204" pitchFamily="34" charset="0"/>
              <a:buChar char="•"/>
            </a:pPr>
            <a:r>
              <a:rPr lang="zh-CN" altLang="en-US" b="1" i="0" dirty="0">
                <a:solidFill>
                  <a:srgbClr val="0F1115"/>
                </a:solidFill>
                <a:effectLst/>
                <a:latin typeface="quote-cjk-patch"/>
              </a:rPr>
              <a:t>艺术性与设计性</a:t>
            </a:r>
            <a:r>
              <a:rPr lang="zh-CN" altLang="en-US" b="0" i="0" dirty="0">
                <a:solidFill>
                  <a:srgbClr val="0F1115"/>
                </a:solidFill>
                <a:effectLst/>
                <a:latin typeface="quote-cjk-patch"/>
              </a:rPr>
              <a:t>：界面专业、布局清晰，色彩统一，具备良好的用户体验。</a:t>
            </a:r>
          </a:p>
          <a:p>
            <a:pPr algn="l">
              <a:spcBef>
                <a:spcPts val="450"/>
              </a:spcBef>
              <a:spcAft>
                <a:spcPts val="1200"/>
              </a:spcAft>
              <a:buFont typeface="Arial" panose="020B0604020202020204" pitchFamily="34" charset="0"/>
              <a:buChar char="•"/>
            </a:pPr>
            <a:r>
              <a:rPr lang="zh-CN" altLang="en-US" b="1" i="0" dirty="0">
                <a:solidFill>
                  <a:srgbClr val="0F1115"/>
                </a:solidFill>
                <a:effectLst/>
                <a:latin typeface="quote-cjk-patch"/>
              </a:rPr>
              <a:t>原创性与有价值</a:t>
            </a:r>
            <a:r>
              <a:rPr lang="zh-CN" altLang="en-US" b="0" i="0" dirty="0">
                <a:solidFill>
                  <a:srgbClr val="0F1115"/>
                </a:solidFill>
                <a:effectLst/>
                <a:latin typeface="quote-cjk-patch"/>
              </a:rPr>
              <a:t>：创新性地融合了</a:t>
            </a:r>
            <a:r>
              <a:rPr lang="en-US" altLang="zh-CN" b="0" i="0" dirty="0">
                <a:solidFill>
                  <a:srgbClr val="0F1115"/>
                </a:solidFill>
                <a:effectLst/>
                <a:latin typeface="quote-cjk-patch"/>
              </a:rPr>
              <a:t>PCA</a:t>
            </a:r>
            <a:r>
              <a:rPr lang="zh-CN" altLang="en-US" b="0" i="0" dirty="0">
                <a:solidFill>
                  <a:srgbClr val="0F1115"/>
                </a:solidFill>
                <a:effectLst/>
                <a:latin typeface="quote-cjk-patch"/>
              </a:rPr>
              <a:t>环境评估、</a:t>
            </a:r>
            <a:r>
              <a:rPr lang="en-US" altLang="zh-CN" b="0" i="0" dirty="0">
                <a:solidFill>
                  <a:srgbClr val="0F1115"/>
                </a:solidFill>
                <a:effectLst/>
                <a:latin typeface="quote-cjk-patch"/>
              </a:rPr>
              <a:t>AI</a:t>
            </a:r>
            <a:r>
              <a:rPr lang="zh-CN" altLang="en-US" b="0" i="0" dirty="0">
                <a:solidFill>
                  <a:srgbClr val="0F1115"/>
                </a:solidFill>
                <a:effectLst/>
                <a:latin typeface="quote-cjk-patch"/>
              </a:rPr>
              <a:t>问答与医学图像分割，得出了有价值的公共卫生洞见。</a:t>
            </a:r>
          </a:p>
        </p:txBody>
      </p:sp>
      <p:sp>
        <p:nvSpPr>
          <p:cNvPr id="7" name="文本框 6">
            <a:extLst>
              <a:ext uri="{FF2B5EF4-FFF2-40B4-BE49-F238E27FC236}">
                <a16:creationId xmlns:a16="http://schemas.microsoft.com/office/drawing/2014/main" id="{167F28BC-85DA-7A01-5641-36E3AD449EE6}"/>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八、总结</a:t>
            </a:r>
          </a:p>
        </p:txBody>
      </p:sp>
      <p:sp>
        <p:nvSpPr>
          <p:cNvPr id="10" name="Freeform 5">
            <a:extLst>
              <a:ext uri="{FF2B5EF4-FFF2-40B4-BE49-F238E27FC236}">
                <a16:creationId xmlns:a16="http://schemas.microsoft.com/office/drawing/2014/main" id="{CB171C9B-5A03-ED3E-F951-61673921817B}"/>
              </a:ext>
            </a:extLst>
          </p:cNvPr>
          <p:cNvSpPr/>
          <p:nvPr/>
        </p:nvSpPr>
        <p:spPr>
          <a:xfrm>
            <a:off x="7914638" y="2240227"/>
            <a:ext cx="2458723" cy="5588007"/>
          </a:xfrm>
          <a:custGeom>
            <a:avLst/>
            <a:gdLst/>
            <a:ahLst/>
            <a:cxnLst/>
            <a:rect l="l" t="t" r="r" b="b"/>
            <a:pathLst>
              <a:path w="2458723" h="5588007">
                <a:moveTo>
                  <a:pt x="0" y="0"/>
                </a:moveTo>
                <a:lnTo>
                  <a:pt x="2458723" y="0"/>
                </a:lnTo>
                <a:lnTo>
                  <a:pt x="2458723" y="5588007"/>
                </a:lnTo>
                <a:lnTo>
                  <a:pt x="0" y="558800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Tree>
    <p:extLst>
      <p:ext uri="{BB962C8B-B14F-4D97-AF65-F5344CB8AC3E}">
        <p14:creationId xmlns:p14="http://schemas.microsoft.com/office/powerpoint/2010/main" val="2190215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4F5C20-062D-6F5E-15AE-FDDEA66E6B0D}"/>
            </a:ext>
          </a:extLst>
        </p:cNvPr>
        <p:cNvGrpSpPr/>
        <p:nvPr/>
      </p:nvGrpSpPr>
      <p:grpSpPr>
        <a:xfrm>
          <a:off x="0" y="0"/>
          <a:ext cx="0" cy="0"/>
          <a:chOff x="0" y="0"/>
          <a:chExt cx="0" cy="0"/>
        </a:xfrm>
      </p:grpSpPr>
      <p:sp>
        <p:nvSpPr>
          <p:cNvPr id="4" name="标题 3">
            <a:extLst>
              <a:ext uri="{FF2B5EF4-FFF2-40B4-BE49-F238E27FC236}">
                <a16:creationId xmlns:a16="http://schemas.microsoft.com/office/drawing/2014/main" id="{FABE7027-0E14-1366-3442-D30495678E81}"/>
              </a:ext>
            </a:extLst>
          </p:cNvPr>
          <p:cNvSpPr>
            <a:spLocks noGrp="1"/>
          </p:cNvSpPr>
          <p:nvPr>
            <p:ph type="title"/>
          </p:nvPr>
        </p:nvSpPr>
        <p:spPr>
          <a:xfrm>
            <a:off x="539552" y="1268760"/>
            <a:ext cx="2160240" cy="720080"/>
          </a:xfrm>
        </p:spPr>
        <p:txBody>
          <a:bodyPr>
            <a:normAutofit/>
          </a:bodyPr>
          <a:lstStyle/>
          <a:p>
            <a:r>
              <a:rPr lang="en-US" altLang="zh-CN" sz="2000" b="1" dirty="0"/>
              <a:t>2. </a:t>
            </a:r>
            <a:r>
              <a:rPr lang="zh-CN" altLang="en-US" sz="2000" b="1" dirty="0"/>
              <a:t>未来方向总结：</a:t>
            </a:r>
          </a:p>
        </p:txBody>
      </p:sp>
      <p:sp>
        <p:nvSpPr>
          <p:cNvPr id="7" name="文本框 6">
            <a:extLst>
              <a:ext uri="{FF2B5EF4-FFF2-40B4-BE49-F238E27FC236}">
                <a16:creationId xmlns:a16="http://schemas.microsoft.com/office/drawing/2014/main" id="{38FFEE9B-B6B9-ECE3-936C-B3E52796E847}"/>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八、总结</a:t>
            </a:r>
          </a:p>
        </p:txBody>
      </p:sp>
      <p:sp>
        <p:nvSpPr>
          <p:cNvPr id="3" name="文本框 2">
            <a:extLst>
              <a:ext uri="{FF2B5EF4-FFF2-40B4-BE49-F238E27FC236}">
                <a16:creationId xmlns:a16="http://schemas.microsoft.com/office/drawing/2014/main" id="{C5561676-E8E6-1F4B-02EC-1A57FE5D6FE9}"/>
              </a:ext>
            </a:extLst>
          </p:cNvPr>
          <p:cNvSpPr txBox="1"/>
          <p:nvPr/>
        </p:nvSpPr>
        <p:spPr>
          <a:xfrm>
            <a:off x="1187624" y="1916832"/>
            <a:ext cx="6048672" cy="1051570"/>
          </a:xfrm>
          <a:prstGeom prst="rect">
            <a:avLst/>
          </a:prstGeom>
          <a:noFill/>
        </p:spPr>
        <p:txBody>
          <a:bodyPr wrap="square">
            <a:spAutoFit/>
          </a:bodyPr>
          <a:lstStyle/>
          <a:p>
            <a:pPr algn="l">
              <a:spcBef>
                <a:spcPts val="300"/>
              </a:spcBef>
              <a:buFont typeface="Arial" panose="020B0604020202020204" pitchFamily="34" charset="0"/>
              <a:buChar char="•"/>
            </a:pPr>
            <a:r>
              <a:rPr lang="zh-CN" altLang="en-US" b="0" i="0" dirty="0">
                <a:solidFill>
                  <a:srgbClr val="0F1115"/>
                </a:solidFill>
                <a:effectLst/>
                <a:latin typeface="quote-cjk-patch"/>
              </a:rPr>
              <a:t>扩展数据至全国范围。</a:t>
            </a:r>
          </a:p>
          <a:p>
            <a:pPr algn="l">
              <a:spcBef>
                <a:spcPts val="450"/>
              </a:spcBef>
              <a:buFont typeface="Arial" panose="020B0604020202020204" pitchFamily="34" charset="0"/>
              <a:buChar char="•"/>
            </a:pPr>
            <a:r>
              <a:rPr lang="zh-CN" altLang="en-US" b="0" i="0" dirty="0">
                <a:solidFill>
                  <a:srgbClr val="0F1115"/>
                </a:solidFill>
                <a:effectLst/>
                <a:latin typeface="quote-cjk-patch"/>
              </a:rPr>
              <a:t>优化</a:t>
            </a:r>
            <a:r>
              <a:rPr lang="en-US" altLang="zh-CN" b="0" i="0" dirty="0">
                <a:solidFill>
                  <a:srgbClr val="0F1115"/>
                </a:solidFill>
                <a:effectLst/>
                <a:latin typeface="quote-cjk-patch"/>
              </a:rPr>
              <a:t>AI</a:t>
            </a:r>
            <a:r>
              <a:rPr lang="zh-CN" altLang="en-US" b="0" i="0" dirty="0">
                <a:solidFill>
                  <a:srgbClr val="0F1115"/>
                </a:solidFill>
                <a:effectLst/>
                <a:latin typeface="quote-cjk-patch"/>
              </a:rPr>
              <a:t>模型性能，提升问答与分割精度。</a:t>
            </a:r>
          </a:p>
          <a:p>
            <a:pPr algn="l">
              <a:spcBef>
                <a:spcPts val="450"/>
              </a:spcBef>
              <a:buFont typeface="Arial" panose="020B0604020202020204" pitchFamily="34" charset="0"/>
              <a:buChar char="•"/>
            </a:pPr>
            <a:r>
              <a:rPr lang="zh-CN" altLang="en-US" b="0" i="0" dirty="0">
                <a:solidFill>
                  <a:srgbClr val="0F1115"/>
                </a:solidFill>
                <a:effectLst/>
                <a:latin typeface="quote-cjk-patch"/>
              </a:rPr>
              <a:t>探索更多环境与社会经济影响因素。</a:t>
            </a:r>
          </a:p>
        </p:txBody>
      </p:sp>
      <p:sp>
        <p:nvSpPr>
          <p:cNvPr id="8" name="文本框 7">
            <a:extLst>
              <a:ext uri="{FF2B5EF4-FFF2-40B4-BE49-F238E27FC236}">
                <a16:creationId xmlns:a16="http://schemas.microsoft.com/office/drawing/2014/main" id="{2D4FD7F2-2BB9-9A69-71FA-FA1077BF9960}"/>
              </a:ext>
            </a:extLst>
          </p:cNvPr>
          <p:cNvSpPr txBox="1"/>
          <p:nvPr/>
        </p:nvSpPr>
        <p:spPr>
          <a:xfrm>
            <a:off x="179512" y="4365104"/>
            <a:ext cx="8784976" cy="1384995"/>
          </a:xfrm>
          <a:prstGeom prst="rect">
            <a:avLst/>
          </a:prstGeom>
          <a:noFill/>
        </p:spPr>
        <p:txBody>
          <a:bodyPr wrap="square">
            <a:spAutoFit/>
          </a:bodyPr>
          <a:lstStyle/>
          <a:p>
            <a:pPr algn="l">
              <a:buNone/>
            </a:pPr>
            <a:r>
              <a:rPr lang="en-US" altLang="zh-CN" sz="1200" kern="0" dirty="0">
                <a:solidFill>
                  <a:srgbClr val="000000"/>
                </a:solidFill>
                <a:effectLst/>
                <a:latin typeface="宋体" panose="02010600030101010101" pitchFamily="2" charset="-122"/>
                <a:ea typeface="宋体" panose="02010600030101010101" pitchFamily="2" charset="-122"/>
              </a:rPr>
              <a:t>[1] </a:t>
            </a:r>
            <a:r>
              <a:rPr lang="zh-CN" altLang="zh-CN" sz="1200" kern="0" dirty="0">
                <a:solidFill>
                  <a:srgbClr val="000000"/>
                </a:solidFill>
                <a:effectLst/>
                <a:latin typeface="Times New Roman" panose="02020603050405020304" pitchFamily="18" charset="0"/>
                <a:ea typeface="宋体" panose="02010600030101010101" pitchFamily="2" charset="-122"/>
                <a:cs typeface="瀹嬩綋"/>
              </a:rPr>
              <a:t>陈为， 张嵩， 鲁爱东</a:t>
            </a:r>
            <a:r>
              <a:rPr lang="en-US" altLang="zh-CN" sz="1200" kern="0" dirty="0">
                <a:solidFill>
                  <a:srgbClr val="000000"/>
                </a:solidFill>
                <a:effectLst/>
                <a:latin typeface="Times New Roman" panose="02020603050405020304" pitchFamily="18" charset="0"/>
                <a:ea typeface="宋体" panose="02010600030101010101" pitchFamily="2" charset="-122"/>
                <a:cs typeface="瀹嬩綋"/>
              </a:rPr>
              <a:t>. </a:t>
            </a:r>
            <a:r>
              <a:rPr lang="zh-CN" altLang="zh-CN" sz="1200" kern="0" dirty="0">
                <a:solidFill>
                  <a:srgbClr val="000000"/>
                </a:solidFill>
                <a:effectLst/>
                <a:latin typeface="Times New Roman" panose="02020603050405020304" pitchFamily="18" charset="0"/>
                <a:ea typeface="宋体" panose="02010600030101010101" pitchFamily="2" charset="-122"/>
                <a:cs typeface="瀹嬩綋"/>
              </a:rPr>
              <a:t>数据可视化的基本原理与方法</a:t>
            </a:r>
            <a:r>
              <a:rPr lang="en-US" altLang="zh-CN" sz="1200" kern="0" dirty="0">
                <a:solidFill>
                  <a:srgbClr val="000000"/>
                </a:solidFill>
                <a:effectLst/>
                <a:latin typeface="Times New Roman" panose="02020603050405020304" pitchFamily="18" charset="0"/>
                <a:ea typeface="宋体" panose="02010600030101010101" pitchFamily="2" charset="-122"/>
                <a:cs typeface="瀹嬩綋"/>
              </a:rPr>
              <a:t>[M]. </a:t>
            </a:r>
            <a:r>
              <a:rPr lang="zh-CN" altLang="zh-CN" sz="1200" kern="0" dirty="0">
                <a:solidFill>
                  <a:srgbClr val="000000"/>
                </a:solidFill>
                <a:effectLst/>
                <a:latin typeface="Times New Roman" panose="02020603050405020304" pitchFamily="18" charset="0"/>
                <a:ea typeface="宋体" panose="02010600030101010101" pitchFamily="2" charset="-122"/>
                <a:cs typeface="瀹嬩綋"/>
              </a:rPr>
              <a:t>北京： 科学出版社，</a:t>
            </a:r>
            <a:r>
              <a:rPr lang="en-US" altLang="zh-CN" sz="1200" kern="0" dirty="0">
                <a:solidFill>
                  <a:srgbClr val="000000"/>
                </a:solidFill>
                <a:effectLst/>
                <a:latin typeface="Times New Roman" panose="02020603050405020304" pitchFamily="18" charset="0"/>
                <a:ea typeface="宋体" panose="02010600030101010101" pitchFamily="2" charset="-122"/>
                <a:cs typeface="瀹嬩綋"/>
              </a:rPr>
              <a:t> 2019.</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200" kern="0" dirty="0">
                <a:solidFill>
                  <a:srgbClr val="000000"/>
                </a:solidFill>
                <a:effectLst/>
                <a:latin typeface="宋体" panose="02010600030101010101" pitchFamily="2" charset="-122"/>
                <a:ea typeface="宋体" panose="02010600030101010101" pitchFamily="2" charset="-122"/>
              </a:rPr>
              <a:t>[2] </a:t>
            </a:r>
            <a:r>
              <a:rPr lang="en-US" altLang="zh-CN" sz="1200" kern="0" dirty="0" err="1">
                <a:solidFill>
                  <a:srgbClr val="000000"/>
                </a:solidFill>
                <a:effectLst/>
                <a:latin typeface="宋体" panose="02010600030101010101" pitchFamily="2" charset="-122"/>
                <a:ea typeface="宋体" panose="02010600030101010101" pitchFamily="2" charset="-122"/>
                <a:cs typeface="瀹嬩綋"/>
              </a:rPr>
              <a:t>return_js</a:t>
            </a:r>
            <a:r>
              <a:rPr lang="en-US" altLang="zh-CN" sz="1200" kern="0" dirty="0">
                <a:solidFill>
                  <a:srgbClr val="000000"/>
                </a:solidFill>
                <a:effectLst/>
                <a:latin typeface="宋体" panose="02010600030101010101" pitchFamily="2" charset="-122"/>
                <a:ea typeface="宋体" panose="02010600030101010101" pitchFamily="2" charset="-122"/>
                <a:cs typeface="瀹嬩綋"/>
              </a:rPr>
              <a:t>. </a:t>
            </a:r>
            <a:r>
              <a:rPr lang="en-US" altLang="zh-CN" sz="1200" kern="0" dirty="0" err="1">
                <a:solidFill>
                  <a:srgbClr val="000000"/>
                </a:solidFill>
                <a:effectLst/>
                <a:latin typeface="宋体" panose="02010600030101010101" pitchFamily="2" charset="-122"/>
                <a:ea typeface="宋体" panose="02010600030101010101" pitchFamily="2" charset="-122"/>
                <a:cs typeface="瀹嬩綋"/>
              </a:rPr>
              <a:t>Echarts</a:t>
            </a:r>
            <a:r>
              <a:rPr lang="zh-CN" altLang="zh-CN" sz="1200" kern="0" dirty="0">
                <a:solidFill>
                  <a:srgbClr val="000000"/>
                </a:solidFill>
                <a:effectLst/>
                <a:latin typeface="Times New Roman" panose="02020603050405020304" pitchFamily="18" charset="0"/>
                <a:ea typeface="宋体" panose="02010600030101010101" pitchFamily="2" charset="-122"/>
                <a:cs typeface="瀹嬩綋"/>
              </a:rPr>
              <a:t>地图可视化与</a:t>
            </a:r>
            <a:r>
              <a:rPr lang="en-US" altLang="zh-CN" sz="1200" kern="0" dirty="0" err="1">
                <a:solidFill>
                  <a:srgbClr val="000000"/>
                </a:solidFill>
                <a:effectLst/>
                <a:latin typeface="Times New Roman" panose="02020603050405020304" pitchFamily="18" charset="0"/>
                <a:ea typeface="宋体" panose="02010600030101010101" pitchFamily="2" charset="-122"/>
                <a:cs typeface="瀹嬩綋"/>
              </a:rPr>
              <a:t>GeoJSON</a:t>
            </a:r>
            <a:r>
              <a:rPr lang="en-US" altLang="zh-CN" sz="1200" kern="0" dirty="0">
                <a:solidFill>
                  <a:srgbClr val="000000"/>
                </a:solidFill>
                <a:effectLst/>
                <a:latin typeface="Times New Roman" panose="02020603050405020304" pitchFamily="18" charset="0"/>
                <a:ea typeface="宋体" panose="02010600030101010101" pitchFamily="2" charset="-122"/>
                <a:cs typeface="瀹嬩綋"/>
              </a:rPr>
              <a:t>[EB/OL]. (2019-09-11)[2024-06-20]. </a:t>
            </a:r>
            <a:r>
              <a:rPr lang="en-US" altLang="zh-CN" sz="1200" u="sng" kern="0" dirty="0">
                <a:solidFill>
                  <a:srgbClr val="000000"/>
                </a:solidFill>
                <a:effectLst/>
                <a:latin typeface="Times New Roman" panose="02020603050405020304" pitchFamily="18" charset="0"/>
                <a:ea typeface="宋体" panose="02010600030101010101" pitchFamily="2" charset="-122"/>
                <a:cs typeface="瀹嬩綋"/>
                <a:hlinkClick r:id="rId2"/>
              </a:rPr>
              <a:t>https://blog.csdn.net/return_js/article/details/100735326</a:t>
            </a:r>
            <a:r>
              <a:rPr lang="en-US" altLang="zh-CN" sz="1200" kern="0" dirty="0">
                <a:solidFill>
                  <a:srgbClr val="000000"/>
                </a:solidFill>
                <a:effectLst/>
                <a:latin typeface="Times New Roman" panose="02020603050405020304" pitchFamily="18" charset="0"/>
                <a:ea typeface="宋体" panose="02010600030101010101" pitchFamily="2" charset="-122"/>
                <a:cs typeface="瀹嬩綋"/>
              </a:rPr>
              <a:t>.</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200" kern="0" dirty="0">
                <a:solidFill>
                  <a:srgbClr val="000000"/>
                </a:solidFill>
                <a:effectLst/>
                <a:latin typeface="宋体" panose="02010600030101010101" pitchFamily="2" charset="-122"/>
                <a:ea typeface="宋体" panose="02010600030101010101" pitchFamily="2" charset="-122"/>
              </a:rPr>
              <a:t>[3] </a:t>
            </a:r>
            <a:r>
              <a:rPr lang="en-US" altLang="zh-CN" sz="1200" kern="0" dirty="0" err="1">
                <a:solidFill>
                  <a:srgbClr val="000000"/>
                </a:solidFill>
                <a:effectLst/>
                <a:latin typeface="宋体" panose="02010600030101010101" pitchFamily="2" charset="-122"/>
                <a:ea typeface="宋体" panose="02010600030101010101" pitchFamily="2" charset="-122"/>
              </a:rPr>
              <a:t>Khushik</a:t>
            </a:r>
            <a:r>
              <a:rPr lang="en-US" altLang="zh-CN" sz="1200" kern="0" dirty="0">
                <a:solidFill>
                  <a:srgbClr val="000000"/>
                </a:solidFill>
                <a:effectLst/>
                <a:latin typeface="宋体" panose="02010600030101010101" pitchFamily="2" charset="-122"/>
                <a:ea typeface="宋体" panose="02010600030101010101" pitchFamily="2" charset="-122"/>
              </a:rPr>
              <a:t> Yad. China Water Pollution Monitoring Dataset[DB/OL]. 2024[2024-06-20]. </a:t>
            </a:r>
            <a:r>
              <a:rPr lang="en-US" altLang="zh-CN" sz="1200" u="sng" kern="0" dirty="0">
                <a:solidFill>
                  <a:srgbClr val="000000"/>
                </a:solidFill>
                <a:effectLst/>
                <a:latin typeface="宋体" panose="02010600030101010101" pitchFamily="2" charset="-122"/>
                <a:ea typeface="宋体" panose="02010600030101010101" pitchFamily="2" charset="-122"/>
                <a:hlinkClick r:id="rId3"/>
              </a:rPr>
              <a:t>https://www.kaggle.com/datasets/khushikyad001/china-water-pollution-monitoring-dataset</a:t>
            </a:r>
            <a:r>
              <a:rPr lang="en-US" altLang="zh-CN" sz="1200" kern="0" dirty="0">
                <a:solidFill>
                  <a:srgbClr val="000000"/>
                </a:solidFill>
                <a:effectLst/>
                <a:latin typeface="宋体" panose="02010600030101010101" pitchFamily="2" charset="-122"/>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a:p>
            <a:pPr algn="l">
              <a:buNone/>
            </a:pPr>
            <a:r>
              <a:rPr lang="en-US" altLang="zh-CN" sz="1200" kern="0" dirty="0">
                <a:solidFill>
                  <a:srgbClr val="000000"/>
                </a:solidFill>
                <a:effectLst/>
                <a:latin typeface="宋体" panose="02010600030101010101" pitchFamily="2" charset="-122"/>
                <a:ea typeface="宋体" panose="02010600030101010101" pitchFamily="2" charset="-122"/>
              </a:rPr>
              <a:t>[4]</a:t>
            </a:r>
            <a:r>
              <a:rPr lang="en-US" altLang="zh-CN" sz="1200" kern="100" dirty="0">
                <a:solidFill>
                  <a:srgbClr val="0F1115"/>
                </a:solidFill>
                <a:effectLst/>
                <a:latin typeface="Segoe UI" panose="020B0502040204020203" pitchFamily="34" charset="0"/>
                <a:ea typeface="宋体" panose="02010600030101010101" pitchFamily="2" charset="-122"/>
              </a:rPr>
              <a:t> </a:t>
            </a:r>
            <a:r>
              <a:rPr lang="en-US" altLang="zh-CN" sz="1200" kern="0" dirty="0" err="1">
                <a:solidFill>
                  <a:srgbClr val="000000"/>
                </a:solidFill>
                <a:effectLst/>
                <a:latin typeface="宋体" panose="02010600030101010101" pitchFamily="2" charset="-122"/>
                <a:ea typeface="宋体" panose="02010600030101010101" pitchFamily="2" charset="-122"/>
              </a:rPr>
              <a:t>Khushik</a:t>
            </a:r>
            <a:r>
              <a:rPr lang="en-US" altLang="zh-CN" sz="1200" kern="0" dirty="0">
                <a:solidFill>
                  <a:srgbClr val="000000"/>
                </a:solidFill>
                <a:effectLst/>
                <a:latin typeface="宋体" panose="02010600030101010101" pitchFamily="2" charset="-122"/>
                <a:ea typeface="宋体" panose="02010600030101010101" pitchFamily="2" charset="-122"/>
              </a:rPr>
              <a:t> Yad. Dataset of Common Infectious Diseases in China[DB/OL]. 2024[2024-06-20]. </a:t>
            </a:r>
            <a:r>
              <a:rPr lang="en-US" altLang="zh-CN" sz="1200" u="sng" kern="0" dirty="0">
                <a:solidFill>
                  <a:srgbClr val="000000"/>
                </a:solidFill>
                <a:effectLst/>
                <a:latin typeface="宋体" panose="02010600030101010101" pitchFamily="2" charset="-122"/>
                <a:ea typeface="宋体" panose="02010600030101010101" pitchFamily="2" charset="-122"/>
                <a:hlinkClick r:id="rId4"/>
              </a:rPr>
              <a:t>https://www.kaggle.com/datasets/khushikyad001/dataset-of-common-infectious-diseases-in-china</a:t>
            </a:r>
            <a:r>
              <a:rPr lang="en-US" altLang="zh-CN" sz="1200" kern="0" dirty="0">
                <a:solidFill>
                  <a:srgbClr val="000000"/>
                </a:solidFill>
                <a:effectLst/>
                <a:latin typeface="宋体" panose="02010600030101010101" pitchFamily="2" charset="-122"/>
                <a:ea typeface="宋体" panose="02010600030101010101" pitchFamily="2" charset="-122"/>
              </a:rPr>
              <a:t>.</a:t>
            </a:r>
            <a:endParaRPr lang="zh-CN" altLang="zh-CN" sz="1200" kern="100" dirty="0">
              <a:effectLst/>
              <a:latin typeface="Times New Roman" panose="02020603050405020304" pitchFamily="18" charset="0"/>
              <a:ea typeface="宋体" panose="02010600030101010101" pitchFamily="2" charset="-122"/>
            </a:endParaRPr>
          </a:p>
        </p:txBody>
      </p:sp>
      <p:sp>
        <p:nvSpPr>
          <p:cNvPr id="10" name="文本框 9">
            <a:extLst>
              <a:ext uri="{FF2B5EF4-FFF2-40B4-BE49-F238E27FC236}">
                <a16:creationId xmlns:a16="http://schemas.microsoft.com/office/drawing/2014/main" id="{D2121E53-7D61-A6D0-8C79-6736D227FB88}"/>
              </a:ext>
            </a:extLst>
          </p:cNvPr>
          <p:cNvSpPr txBox="1"/>
          <p:nvPr/>
        </p:nvSpPr>
        <p:spPr>
          <a:xfrm>
            <a:off x="0" y="3595823"/>
            <a:ext cx="4605556" cy="642227"/>
          </a:xfrm>
          <a:prstGeom prst="rect">
            <a:avLst/>
          </a:prstGeom>
          <a:noFill/>
        </p:spPr>
        <p:txBody>
          <a:bodyPr wrap="square">
            <a:spAutoFit/>
          </a:bodyPr>
          <a:lstStyle/>
          <a:p>
            <a:pPr marL="228600" algn="just">
              <a:lnSpc>
                <a:spcPct val="240000"/>
              </a:lnSpc>
              <a:spcBef>
                <a:spcPts val="1700"/>
              </a:spcBef>
              <a:spcAft>
                <a:spcPts val="1650"/>
              </a:spcAft>
              <a:buNone/>
            </a:pPr>
            <a:r>
              <a:rPr lang="zh-CN" altLang="zh-CN" sz="1800" b="1" kern="2200" dirty="0">
                <a:effectLst/>
                <a:latin typeface="Times New Roman" panose="02020603050405020304" pitchFamily="18" charset="0"/>
                <a:ea typeface="宋体" panose="02010600030101010101" pitchFamily="2" charset="-122"/>
              </a:rPr>
              <a:t>参考文献：</a:t>
            </a:r>
            <a:endParaRPr lang="zh-CN" altLang="zh-CN" sz="2800" b="1" kern="2200" dirty="0">
              <a:effectLst/>
              <a:latin typeface="Times New Roman" panose="02020603050405020304" pitchFamily="18" charset="0"/>
            </a:endParaRPr>
          </a:p>
        </p:txBody>
      </p:sp>
      <p:sp>
        <p:nvSpPr>
          <p:cNvPr id="13" name="Freeform 2">
            <a:extLst>
              <a:ext uri="{FF2B5EF4-FFF2-40B4-BE49-F238E27FC236}">
                <a16:creationId xmlns:a16="http://schemas.microsoft.com/office/drawing/2014/main" id="{9EAD5B77-5A34-F64E-E902-FAA7996C0CD8}"/>
              </a:ext>
            </a:extLst>
          </p:cNvPr>
          <p:cNvSpPr/>
          <p:nvPr/>
        </p:nvSpPr>
        <p:spPr>
          <a:xfrm>
            <a:off x="7806246" y="4063996"/>
            <a:ext cx="2316483" cy="5588007"/>
          </a:xfrm>
          <a:custGeom>
            <a:avLst/>
            <a:gdLst/>
            <a:ahLst/>
            <a:cxnLst/>
            <a:rect l="l" t="t" r="r" b="b"/>
            <a:pathLst>
              <a:path w="2316483" h="5588007">
                <a:moveTo>
                  <a:pt x="0" y="0"/>
                </a:moveTo>
                <a:lnTo>
                  <a:pt x="2316483" y="0"/>
                </a:lnTo>
                <a:lnTo>
                  <a:pt x="2316483" y="5588008"/>
                </a:lnTo>
                <a:lnTo>
                  <a:pt x="0" y="5588008"/>
                </a:lnTo>
                <a:lnTo>
                  <a:pt x="0" y="0"/>
                </a:lnTo>
                <a:close/>
              </a:path>
            </a:pathLst>
          </a:custGeom>
          <a:blipFill>
            <a:blip r:embed="rId5">
              <a:extLst>
                <a:ext uri="{96DAC541-7B7A-43D3-8B79-37D633B846F1}">
                  <asvg:svgBlip xmlns:asvg="http://schemas.microsoft.com/office/drawing/2016/SVG/main" r:embed="rId6"/>
                </a:ext>
              </a:extLst>
            </a:blip>
            <a:stretch>
              <a:fillRect/>
            </a:stretch>
          </a:blipFill>
        </p:spPr>
      </p:sp>
    </p:spTree>
    <p:extLst>
      <p:ext uri="{BB962C8B-B14F-4D97-AF65-F5344CB8AC3E}">
        <p14:creationId xmlns:p14="http://schemas.microsoft.com/office/powerpoint/2010/main" val="73071784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1185B93-2205-5224-2937-125C015AA46C}"/>
              </a:ext>
            </a:extLst>
          </p:cNvPr>
          <p:cNvSpPr>
            <a:spLocks noGrp="1"/>
          </p:cNvSpPr>
          <p:nvPr>
            <p:ph type="title"/>
          </p:nvPr>
        </p:nvSpPr>
        <p:spPr>
          <a:xfrm>
            <a:off x="395536" y="332656"/>
            <a:ext cx="1944216" cy="1325563"/>
          </a:xfrm>
        </p:spPr>
        <p:txBody>
          <a:bodyPr/>
          <a:lstStyle/>
          <a:p>
            <a:r>
              <a:rPr lang="zh-CN" altLang="en-US" dirty="0"/>
              <a:t>感谢观看</a:t>
            </a:r>
            <a:r>
              <a:rPr lang="en-US" altLang="zh-CN" dirty="0"/>
              <a:t>!</a:t>
            </a:r>
            <a:endParaRPr lang="zh-CN" altLang="en-US" dirty="0"/>
          </a:p>
        </p:txBody>
      </p:sp>
      <p:sp>
        <p:nvSpPr>
          <p:cNvPr id="4" name="Freeform 4">
            <a:extLst>
              <a:ext uri="{FF2B5EF4-FFF2-40B4-BE49-F238E27FC236}">
                <a16:creationId xmlns:a16="http://schemas.microsoft.com/office/drawing/2014/main" id="{B9D91937-CF30-E5F5-17DB-91A69E4F4CF8}"/>
              </a:ext>
            </a:extLst>
          </p:cNvPr>
          <p:cNvSpPr/>
          <p:nvPr/>
        </p:nvSpPr>
        <p:spPr>
          <a:xfrm>
            <a:off x="6732240" y="2996952"/>
            <a:ext cx="3188273" cy="5602397"/>
          </a:xfrm>
          <a:custGeom>
            <a:avLst/>
            <a:gdLst/>
            <a:ahLst/>
            <a:cxnLst/>
            <a:rect l="l" t="t" r="r" b="b"/>
            <a:pathLst>
              <a:path w="3188273" h="5602397">
                <a:moveTo>
                  <a:pt x="0" y="0"/>
                </a:moveTo>
                <a:lnTo>
                  <a:pt x="3188274" y="0"/>
                </a:lnTo>
                <a:lnTo>
                  <a:pt x="3188274" y="5602397"/>
                </a:lnTo>
                <a:lnTo>
                  <a:pt x="0" y="560239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文本框 4">
            <a:extLst>
              <a:ext uri="{FF2B5EF4-FFF2-40B4-BE49-F238E27FC236}">
                <a16:creationId xmlns:a16="http://schemas.microsoft.com/office/drawing/2014/main" id="{17AA26DA-7E9B-EC03-B4E3-4F340241B422}"/>
              </a:ext>
            </a:extLst>
          </p:cNvPr>
          <p:cNvSpPr txBox="1"/>
          <p:nvPr/>
        </p:nvSpPr>
        <p:spPr>
          <a:xfrm>
            <a:off x="467544" y="1556792"/>
            <a:ext cx="8220520" cy="369332"/>
          </a:xfrm>
          <a:prstGeom prst="rect">
            <a:avLst/>
          </a:prstGeom>
          <a:noFill/>
        </p:spPr>
        <p:txBody>
          <a:bodyPr wrap="none" rtlCol="0">
            <a:spAutoFit/>
          </a:bodyPr>
          <a:lstStyle/>
          <a:p>
            <a:r>
              <a:rPr lang="zh-CN" altLang="en-US" dirty="0"/>
              <a:t>项目代码已经上传</a:t>
            </a:r>
            <a:r>
              <a:rPr lang="en-US" altLang="zh-CN" dirty="0"/>
              <a:t>GitHub</a:t>
            </a:r>
            <a:r>
              <a:rPr lang="zh-CN" altLang="en-US" dirty="0"/>
              <a:t>：</a:t>
            </a:r>
            <a:r>
              <a:rPr lang="en-US" altLang="zh-CN" dirty="0"/>
              <a:t>https://github.com/liusiqi05/China-Diseases-Analysis</a:t>
            </a:r>
            <a:endParaRPr lang="zh-CN" altLang="en-US" dirty="0"/>
          </a:p>
        </p:txBody>
      </p:sp>
      <p:pic>
        <p:nvPicPr>
          <p:cNvPr id="9" name="图片 8">
            <a:extLst>
              <a:ext uri="{FF2B5EF4-FFF2-40B4-BE49-F238E27FC236}">
                <a16:creationId xmlns:a16="http://schemas.microsoft.com/office/drawing/2014/main" id="{BA794F1B-A126-F4A3-5C5B-5FC35DF0D918}"/>
              </a:ext>
            </a:extLst>
          </p:cNvPr>
          <p:cNvPicPr>
            <a:picLocks noChangeAspect="1"/>
          </p:cNvPicPr>
          <p:nvPr/>
        </p:nvPicPr>
        <p:blipFill>
          <a:blip r:embed="rId4"/>
          <a:stretch>
            <a:fillRect/>
          </a:stretch>
        </p:blipFill>
        <p:spPr>
          <a:xfrm>
            <a:off x="1691680" y="2132856"/>
            <a:ext cx="4605913" cy="4132355"/>
          </a:xfrm>
          <a:prstGeom prst="rect">
            <a:avLst/>
          </a:prstGeom>
        </p:spPr>
      </p:pic>
    </p:spTree>
    <p:extLst>
      <p:ext uri="{BB962C8B-B14F-4D97-AF65-F5344CB8AC3E}">
        <p14:creationId xmlns:p14="http://schemas.microsoft.com/office/powerpoint/2010/main" val="21878013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6">
            <a:extLst>
              <a:ext uri="{FF2B5EF4-FFF2-40B4-BE49-F238E27FC236}">
                <a16:creationId xmlns:a16="http://schemas.microsoft.com/office/drawing/2014/main" id="{4A1B35A0-1256-91C7-F8D3-75C530F7B28E}"/>
              </a:ext>
            </a:extLst>
          </p:cNvPr>
          <p:cNvSpPr/>
          <p:nvPr/>
        </p:nvSpPr>
        <p:spPr>
          <a:xfrm rot="-719057">
            <a:off x="6427123" y="1803422"/>
            <a:ext cx="2580480" cy="2547638"/>
          </a:xfrm>
          <a:custGeom>
            <a:avLst/>
            <a:gdLst/>
            <a:ahLst/>
            <a:cxnLst/>
            <a:rect l="l" t="t" r="r" b="b"/>
            <a:pathLst>
              <a:path w="2580480" h="2547638">
                <a:moveTo>
                  <a:pt x="0" y="0"/>
                </a:moveTo>
                <a:lnTo>
                  <a:pt x="2580480" y="0"/>
                </a:lnTo>
                <a:lnTo>
                  <a:pt x="2580480" y="2547638"/>
                </a:lnTo>
                <a:lnTo>
                  <a:pt x="0" y="254763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2">
            <a:extLst>
              <a:ext uri="{FF2B5EF4-FFF2-40B4-BE49-F238E27FC236}">
                <a16:creationId xmlns:a16="http://schemas.microsoft.com/office/drawing/2014/main" id="{AB7A0E38-34BF-6F54-13CF-885FA80D9B14}"/>
              </a:ext>
            </a:extLst>
          </p:cNvPr>
          <p:cNvSpPr/>
          <p:nvPr/>
        </p:nvSpPr>
        <p:spPr>
          <a:xfrm>
            <a:off x="6156176" y="3400792"/>
            <a:ext cx="4780808" cy="5203177"/>
          </a:xfrm>
          <a:custGeom>
            <a:avLst/>
            <a:gdLst/>
            <a:ahLst/>
            <a:cxnLst/>
            <a:rect l="l" t="t" r="r" b="b"/>
            <a:pathLst>
              <a:path w="9101288" h="9235625">
                <a:moveTo>
                  <a:pt x="0" y="0"/>
                </a:moveTo>
                <a:lnTo>
                  <a:pt x="9101288" y="0"/>
                </a:lnTo>
                <a:lnTo>
                  <a:pt x="9101288" y="9235625"/>
                </a:lnTo>
                <a:lnTo>
                  <a:pt x="0" y="92356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7">
            <a:extLst>
              <a:ext uri="{FF2B5EF4-FFF2-40B4-BE49-F238E27FC236}">
                <a16:creationId xmlns:a16="http://schemas.microsoft.com/office/drawing/2014/main" id="{823250DF-56B6-66CF-F32C-B2FFCBEDF91E}"/>
              </a:ext>
            </a:extLst>
          </p:cNvPr>
          <p:cNvSpPr/>
          <p:nvPr/>
        </p:nvSpPr>
        <p:spPr>
          <a:xfrm rot="628657">
            <a:off x="8342270" y="3137384"/>
            <a:ext cx="3010138" cy="1630947"/>
          </a:xfrm>
          <a:custGeom>
            <a:avLst/>
            <a:gdLst/>
            <a:ahLst/>
            <a:cxnLst/>
            <a:rect l="l" t="t" r="r" b="b"/>
            <a:pathLst>
              <a:path w="3010138" h="1630947">
                <a:moveTo>
                  <a:pt x="0" y="0"/>
                </a:moveTo>
                <a:lnTo>
                  <a:pt x="3010138" y="0"/>
                </a:lnTo>
                <a:lnTo>
                  <a:pt x="3010138" y="1630947"/>
                </a:lnTo>
                <a:lnTo>
                  <a:pt x="0" y="163094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文本框 7">
            <a:extLst>
              <a:ext uri="{FF2B5EF4-FFF2-40B4-BE49-F238E27FC236}">
                <a16:creationId xmlns:a16="http://schemas.microsoft.com/office/drawing/2014/main" id="{2073A711-720A-D080-6716-C219E8FB832B}"/>
              </a:ext>
            </a:extLst>
          </p:cNvPr>
          <p:cNvSpPr txBox="1"/>
          <p:nvPr/>
        </p:nvSpPr>
        <p:spPr>
          <a:xfrm>
            <a:off x="197134" y="591071"/>
            <a:ext cx="5993610" cy="461665"/>
          </a:xfrm>
          <a:prstGeom prst="rect">
            <a:avLst/>
          </a:prstGeom>
          <a:noFill/>
        </p:spPr>
        <p:txBody>
          <a:bodyPr wrap="square">
            <a:spAutoFit/>
          </a:bodyPr>
          <a:lstStyle/>
          <a:p>
            <a:r>
              <a:rPr lang="zh-CN" altLang="en-US" sz="2400" b="1" i="0" dirty="0">
                <a:solidFill>
                  <a:srgbClr val="0F1115"/>
                </a:solidFill>
                <a:effectLst/>
                <a:latin typeface="quote-cjk-patch"/>
              </a:rPr>
              <a:t>一、研究背景与挑战：</a:t>
            </a:r>
            <a:r>
              <a:rPr lang="zh-CN" altLang="en-US" sz="2400" b="1" dirty="0">
                <a:solidFill>
                  <a:srgbClr val="0F1115"/>
                </a:solidFill>
                <a:latin typeface="quote-cjk-patch"/>
              </a:rPr>
              <a:t>社会自然现象</a:t>
            </a:r>
            <a:r>
              <a:rPr lang="zh-CN" altLang="en-US" sz="2400" b="1" i="0" dirty="0">
                <a:solidFill>
                  <a:srgbClr val="0F1115"/>
                </a:solidFill>
                <a:effectLst/>
                <a:latin typeface="quote-cjk-patch"/>
              </a:rPr>
              <a:t> </a:t>
            </a:r>
            <a:endParaRPr lang="zh-CN" altLang="en-US" sz="2400" dirty="0"/>
          </a:p>
        </p:txBody>
      </p:sp>
      <p:sp>
        <p:nvSpPr>
          <p:cNvPr id="10" name="文本框 9">
            <a:extLst>
              <a:ext uri="{FF2B5EF4-FFF2-40B4-BE49-F238E27FC236}">
                <a16:creationId xmlns:a16="http://schemas.microsoft.com/office/drawing/2014/main" id="{C2107704-BE5C-74DF-DE1A-F08BF5AAF7CD}"/>
              </a:ext>
            </a:extLst>
          </p:cNvPr>
          <p:cNvSpPr txBox="1"/>
          <p:nvPr/>
        </p:nvSpPr>
        <p:spPr>
          <a:xfrm>
            <a:off x="204010" y="1193943"/>
            <a:ext cx="5574030" cy="369332"/>
          </a:xfrm>
          <a:prstGeom prst="rect">
            <a:avLst/>
          </a:prstGeom>
          <a:noFill/>
        </p:spPr>
        <p:txBody>
          <a:bodyPr wrap="square">
            <a:spAutoFit/>
          </a:bodyPr>
          <a:lstStyle/>
          <a:p>
            <a:r>
              <a:rPr lang="zh-CN" altLang="en-US" b="1" i="0" dirty="0">
                <a:solidFill>
                  <a:srgbClr val="0F1115"/>
                </a:solidFill>
                <a:effectLst/>
                <a:latin typeface="quote-cjk-patch"/>
              </a:rPr>
              <a:t>核心问题</a:t>
            </a:r>
            <a:r>
              <a:rPr lang="zh-CN" altLang="en-US" b="0" i="0" dirty="0">
                <a:solidFill>
                  <a:srgbClr val="0F1115"/>
                </a:solidFill>
                <a:effectLst/>
                <a:latin typeface="quote-cjk-patch"/>
              </a:rPr>
              <a:t>：</a:t>
            </a:r>
            <a:endParaRPr lang="zh-CN" altLang="en-US" dirty="0"/>
          </a:p>
        </p:txBody>
      </p:sp>
      <p:sp>
        <p:nvSpPr>
          <p:cNvPr id="12" name="文本框 11">
            <a:extLst>
              <a:ext uri="{FF2B5EF4-FFF2-40B4-BE49-F238E27FC236}">
                <a16:creationId xmlns:a16="http://schemas.microsoft.com/office/drawing/2014/main" id="{DB134EC8-B2C4-8C3C-0E37-4DAD0221B11A}"/>
              </a:ext>
            </a:extLst>
          </p:cNvPr>
          <p:cNvSpPr txBox="1"/>
          <p:nvPr/>
        </p:nvSpPr>
        <p:spPr>
          <a:xfrm>
            <a:off x="362447" y="1748672"/>
            <a:ext cx="5574030" cy="1328569"/>
          </a:xfrm>
          <a:prstGeom prst="rect">
            <a:avLst/>
          </a:prstGeom>
          <a:noFill/>
        </p:spPr>
        <p:txBody>
          <a:bodyPr wrap="square">
            <a:spAutoFit/>
          </a:bodyPr>
          <a:lstStyle/>
          <a:p>
            <a:pPr algn="l">
              <a:spcBef>
                <a:spcPts val="300"/>
              </a:spcBef>
              <a:buFont typeface="Arial" panose="020B0604020202020204" pitchFamily="34" charset="0"/>
              <a:buChar char="•"/>
            </a:pPr>
            <a:r>
              <a:rPr lang="zh-CN" altLang="en-US" b="0" i="0" dirty="0">
                <a:solidFill>
                  <a:srgbClr val="0F1115"/>
                </a:solidFill>
                <a:effectLst/>
                <a:latin typeface="quote-cjk-patch"/>
              </a:rPr>
              <a:t>全球化与城市化加剧了传染病的传播速度与范围。</a:t>
            </a:r>
          </a:p>
          <a:p>
            <a:pPr algn="l">
              <a:spcBef>
                <a:spcPts val="450"/>
              </a:spcBef>
              <a:buFont typeface="Arial" panose="020B0604020202020204" pitchFamily="34" charset="0"/>
              <a:buChar char="•"/>
            </a:pPr>
            <a:r>
              <a:rPr lang="zh-CN" altLang="en-US" b="0" i="0" dirty="0">
                <a:solidFill>
                  <a:srgbClr val="0F1115"/>
                </a:solidFill>
                <a:effectLst/>
                <a:latin typeface="quote-cjk-patch"/>
              </a:rPr>
              <a:t>传统流行病学分析方法难以呈现时空</a:t>
            </a:r>
            <a:r>
              <a:rPr lang="en-US" altLang="zh-CN" b="0" i="0" dirty="0">
                <a:solidFill>
                  <a:srgbClr val="0F1115"/>
                </a:solidFill>
                <a:effectLst/>
                <a:latin typeface="quote-cjk-patch"/>
              </a:rPr>
              <a:t>-</a:t>
            </a:r>
            <a:r>
              <a:rPr lang="zh-CN" altLang="en-US" b="0" i="0" dirty="0">
                <a:solidFill>
                  <a:srgbClr val="0F1115"/>
                </a:solidFill>
                <a:effectLst/>
                <a:latin typeface="quote-cjk-patch"/>
              </a:rPr>
              <a:t>人群</a:t>
            </a:r>
            <a:r>
              <a:rPr lang="en-US" altLang="zh-CN" b="0" i="0" dirty="0">
                <a:solidFill>
                  <a:srgbClr val="0F1115"/>
                </a:solidFill>
                <a:effectLst/>
                <a:latin typeface="quote-cjk-patch"/>
              </a:rPr>
              <a:t>-</a:t>
            </a:r>
            <a:r>
              <a:rPr lang="zh-CN" altLang="en-US" b="0" i="0" dirty="0">
                <a:solidFill>
                  <a:srgbClr val="0F1115"/>
                </a:solidFill>
                <a:effectLst/>
                <a:latin typeface="quote-cjk-patch"/>
              </a:rPr>
              <a:t>病种间的复杂关系。</a:t>
            </a:r>
          </a:p>
          <a:p>
            <a:pPr algn="l">
              <a:spcBef>
                <a:spcPts val="450"/>
              </a:spcBef>
              <a:buFont typeface="Arial" panose="020B0604020202020204" pitchFamily="34" charset="0"/>
              <a:buChar char="•"/>
            </a:pPr>
            <a:r>
              <a:rPr lang="zh-CN" altLang="en-US" b="0" i="0" dirty="0">
                <a:solidFill>
                  <a:srgbClr val="0F1115"/>
                </a:solidFill>
                <a:effectLst/>
                <a:latin typeface="quote-cjk-patch"/>
              </a:rPr>
              <a:t>构建数据驱动的监测与预警体系具有重要现实意义。</a:t>
            </a:r>
          </a:p>
        </p:txBody>
      </p:sp>
      <p:sp>
        <p:nvSpPr>
          <p:cNvPr id="14" name="文本框 13">
            <a:extLst>
              <a:ext uri="{FF2B5EF4-FFF2-40B4-BE49-F238E27FC236}">
                <a16:creationId xmlns:a16="http://schemas.microsoft.com/office/drawing/2014/main" id="{6465EC5C-7473-306B-1CF4-F50C35872947}"/>
              </a:ext>
            </a:extLst>
          </p:cNvPr>
          <p:cNvSpPr txBox="1"/>
          <p:nvPr/>
        </p:nvSpPr>
        <p:spPr>
          <a:xfrm>
            <a:off x="227262" y="3234058"/>
            <a:ext cx="1208921" cy="1000274"/>
          </a:xfrm>
          <a:prstGeom prst="rect">
            <a:avLst/>
          </a:prstGeom>
          <a:noFill/>
        </p:spPr>
        <p:txBody>
          <a:bodyPr wrap="square">
            <a:spAutoFit/>
          </a:bodyPr>
          <a:lstStyle/>
          <a:p>
            <a:pPr algn="l">
              <a:spcAft>
                <a:spcPts val="600"/>
              </a:spcAft>
              <a:buNone/>
            </a:pPr>
            <a:r>
              <a:rPr lang="zh-CN" altLang="en-US" b="1" i="0" dirty="0">
                <a:solidFill>
                  <a:srgbClr val="0F1115"/>
                </a:solidFill>
                <a:effectLst/>
                <a:latin typeface="quote-cjk-patch"/>
              </a:rPr>
              <a:t>研究目标</a:t>
            </a:r>
            <a:r>
              <a:rPr lang="zh-CN" altLang="en-US" b="0" i="0" dirty="0">
                <a:solidFill>
                  <a:srgbClr val="0F1115"/>
                </a:solidFill>
                <a:effectLst/>
                <a:latin typeface="quote-cjk-patch"/>
              </a:rPr>
              <a:t>：</a:t>
            </a:r>
          </a:p>
          <a:p>
            <a:pPr>
              <a:buNone/>
            </a:pPr>
            <a:br>
              <a:rPr lang="zh-CN" altLang="en-US" b="0" i="0" dirty="0">
                <a:solidFill>
                  <a:srgbClr val="0F1115"/>
                </a:solidFill>
                <a:effectLst/>
                <a:latin typeface="quote-cjk-patch"/>
              </a:rPr>
            </a:br>
            <a:endParaRPr lang="zh-CN" altLang="en-US" dirty="0"/>
          </a:p>
        </p:txBody>
      </p:sp>
      <p:sp>
        <p:nvSpPr>
          <p:cNvPr id="16" name="文本框 15">
            <a:extLst>
              <a:ext uri="{FF2B5EF4-FFF2-40B4-BE49-F238E27FC236}">
                <a16:creationId xmlns:a16="http://schemas.microsoft.com/office/drawing/2014/main" id="{7A22CA74-4E27-3944-EADC-36DA154035E1}"/>
              </a:ext>
            </a:extLst>
          </p:cNvPr>
          <p:cNvSpPr txBox="1"/>
          <p:nvPr/>
        </p:nvSpPr>
        <p:spPr>
          <a:xfrm>
            <a:off x="362447" y="3696454"/>
            <a:ext cx="5574030" cy="1051570"/>
          </a:xfrm>
          <a:prstGeom prst="rect">
            <a:avLst/>
          </a:prstGeom>
          <a:noFill/>
        </p:spPr>
        <p:txBody>
          <a:bodyPr wrap="square">
            <a:spAutoFit/>
          </a:bodyPr>
          <a:lstStyle/>
          <a:p>
            <a:pPr algn="l">
              <a:spcBef>
                <a:spcPts val="300"/>
              </a:spcBef>
              <a:buFont typeface="Arial" panose="020B0604020202020204" pitchFamily="34" charset="0"/>
              <a:buChar char="•"/>
            </a:pPr>
            <a:r>
              <a:rPr lang="zh-CN" altLang="en-US" b="0" i="0" dirty="0">
                <a:solidFill>
                  <a:srgbClr val="0F1115"/>
                </a:solidFill>
                <a:effectLst/>
                <a:latin typeface="quote-cjk-patch"/>
              </a:rPr>
              <a:t>构建一个可交互、模块化的数据可视化平台。</a:t>
            </a:r>
          </a:p>
          <a:p>
            <a:pPr algn="l">
              <a:spcBef>
                <a:spcPts val="450"/>
              </a:spcBef>
              <a:buFont typeface="Arial" panose="020B0604020202020204" pitchFamily="34" charset="0"/>
              <a:buChar char="•"/>
            </a:pPr>
            <a:r>
              <a:rPr lang="zh-CN" altLang="en-US" b="0" i="0" dirty="0">
                <a:solidFill>
                  <a:srgbClr val="0F1115"/>
                </a:solidFill>
                <a:effectLst/>
                <a:latin typeface="quote-cjk-patch"/>
              </a:rPr>
              <a:t>揭示传染病的地理</a:t>
            </a:r>
            <a:r>
              <a:rPr lang="en-US" altLang="zh-CN" b="0" i="0" dirty="0">
                <a:solidFill>
                  <a:srgbClr val="0F1115"/>
                </a:solidFill>
                <a:effectLst/>
                <a:latin typeface="quote-cjk-patch"/>
              </a:rPr>
              <a:t>-</a:t>
            </a:r>
            <a:r>
              <a:rPr lang="zh-CN" altLang="en-US" b="0" i="0" dirty="0">
                <a:solidFill>
                  <a:srgbClr val="0F1115"/>
                </a:solidFill>
                <a:effectLst/>
                <a:latin typeface="quote-cjk-patch"/>
              </a:rPr>
              <a:t>时间</a:t>
            </a:r>
            <a:r>
              <a:rPr lang="en-US" altLang="zh-CN" b="0" i="0" dirty="0">
                <a:solidFill>
                  <a:srgbClr val="0F1115"/>
                </a:solidFill>
                <a:effectLst/>
                <a:latin typeface="quote-cjk-patch"/>
              </a:rPr>
              <a:t>-</a:t>
            </a:r>
            <a:r>
              <a:rPr lang="zh-CN" altLang="en-US" b="0" i="0" dirty="0">
                <a:solidFill>
                  <a:srgbClr val="0F1115"/>
                </a:solidFill>
                <a:effectLst/>
                <a:latin typeface="quote-cjk-patch"/>
              </a:rPr>
              <a:t>人群关联模式。</a:t>
            </a:r>
          </a:p>
          <a:p>
            <a:pPr algn="l">
              <a:spcBef>
                <a:spcPts val="450"/>
              </a:spcBef>
              <a:buFont typeface="Arial" panose="020B0604020202020204" pitchFamily="34" charset="0"/>
              <a:buChar char="•"/>
            </a:pPr>
            <a:r>
              <a:rPr lang="zh-CN" altLang="en-US" b="0" i="0" dirty="0">
                <a:solidFill>
                  <a:srgbClr val="0F1115"/>
                </a:solidFill>
                <a:effectLst/>
                <a:latin typeface="quote-cjk-patch"/>
              </a:rPr>
              <a:t>探索环境因素（如水质）与疾病分布的潜在关联。</a:t>
            </a:r>
          </a:p>
        </p:txBody>
      </p:sp>
      <p:pic>
        <p:nvPicPr>
          <p:cNvPr id="18" name="图片 17">
            <a:extLst>
              <a:ext uri="{FF2B5EF4-FFF2-40B4-BE49-F238E27FC236}">
                <a16:creationId xmlns:a16="http://schemas.microsoft.com/office/drawing/2014/main" id="{25027B22-2041-76E7-FC22-9910BD349C8A}"/>
              </a:ext>
            </a:extLst>
          </p:cNvPr>
          <p:cNvPicPr>
            <a:picLocks noChangeAspect="1"/>
          </p:cNvPicPr>
          <p:nvPr/>
        </p:nvPicPr>
        <p:blipFill>
          <a:blip r:embed="rId8"/>
          <a:stretch>
            <a:fillRect/>
          </a:stretch>
        </p:blipFill>
        <p:spPr>
          <a:xfrm>
            <a:off x="5652120" y="245537"/>
            <a:ext cx="3393233" cy="1589434"/>
          </a:xfrm>
          <a:prstGeom prst="rect">
            <a:avLst/>
          </a:prstGeom>
        </p:spPr>
      </p:pic>
    </p:spTree>
    <p:extLst>
      <p:ext uri="{BB962C8B-B14F-4D97-AF65-F5344CB8AC3E}">
        <p14:creationId xmlns:p14="http://schemas.microsoft.com/office/powerpoint/2010/main" val="2432675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Freeform 42">
            <a:extLst>
              <a:ext uri="{FF2B5EF4-FFF2-40B4-BE49-F238E27FC236}">
                <a16:creationId xmlns:a16="http://schemas.microsoft.com/office/drawing/2014/main" id="{86121335-1D51-92A8-F40B-5EDF6BDAA871}"/>
              </a:ext>
            </a:extLst>
          </p:cNvPr>
          <p:cNvSpPr/>
          <p:nvPr/>
        </p:nvSpPr>
        <p:spPr>
          <a:xfrm rot="628657">
            <a:off x="7273648" y="-194784"/>
            <a:ext cx="3010138" cy="1630947"/>
          </a:xfrm>
          <a:custGeom>
            <a:avLst/>
            <a:gdLst/>
            <a:ahLst/>
            <a:cxnLst/>
            <a:rect l="l" t="t" r="r" b="b"/>
            <a:pathLst>
              <a:path w="3010138" h="1630947">
                <a:moveTo>
                  <a:pt x="0" y="0"/>
                </a:moveTo>
                <a:lnTo>
                  <a:pt x="3010138" y="0"/>
                </a:lnTo>
                <a:lnTo>
                  <a:pt x="3010138" y="1630948"/>
                </a:lnTo>
                <a:lnTo>
                  <a:pt x="0" y="163094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文本框 4">
            <a:extLst>
              <a:ext uri="{FF2B5EF4-FFF2-40B4-BE49-F238E27FC236}">
                <a16:creationId xmlns:a16="http://schemas.microsoft.com/office/drawing/2014/main" id="{8EA7B3B7-3F7E-2BEB-8A32-BA5B19B1E92E}"/>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二、系统设计与技术流程：</a:t>
            </a:r>
          </a:p>
        </p:txBody>
      </p:sp>
      <p:pic>
        <p:nvPicPr>
          <p:cNvPr id="7" name="图片 6">
            <a:extLst>
              <a:ext uri="{FF2B5EF4-FFF2-40B4-BE49-F238E27FC236}">
                <a16:creationId xmlns:a16="http://schemas.microsoft.com/office/drawing/2014/main" id="{DFE6848E-3F54-7474-216D-E5EAFCEAFD83}"/>
              </a:ext>
            </a:extLst>
          </p:cNvPr>
          <p:cNvPicPr>
            <a:picLocks noChangeAspect="1"/>
          </p:cNvPicPr>
          <p:nvPr/>
        </p:nvPicPr>
        <p:blipFill>
          <a:blip r:embed="rId4"/>
          <a:stretch>
            <a:fillRect/>
          </a:stretch>
        </p:blipFill>
        <p:spPr>
          <a:xfrm>
            <a:off x="3942395" y="620688"/>
            <a:ext cx="4752528" cy="6021722"/>
          </a:xfrm>
          <a:prstGeom prst="rect">
            <a:avLst/>
          </a:prstGeom>
        </p:spPr>
      </p:pic>
      <p:sp>
        <p:nvSpPr>
          <p:cNvPr id="9" name="文本框 8">
            <a:extLst>
              <a:ext uri="{FF2B5EF4-FFF2-40B4-BE49-F238E27FC236}">
                <a16:creationId xmlns:a16="http://schemas.microsoft.com/office/drawing/2014/main" id="{8DBB9ACE-057F-6F19-27C9-4A6B62DB235E}"/>
              </a:ext>
            </a:extLst>
          </p:cNvPr>
          <p:cNvSpPr txBox="1"/>
          <p:nvPr/>
        </p:nvSpPr>
        <p:spPr>
          <a:xfrm>
            <a:off x="365282" y="1468206"/>
            <a:ext cx="4572000" cy="369332"/>
          </a:xfrm>
          <a:prstGeom prst="rect">
            <a:avLst/>
          </a:prstGeom>
          <a:noFill/>
        </p:spPr>
        <p:txBody>
          <a:bodyPr wrap="square">
            <a:spAutoFit/>
          </a:bodyPr>
          <a:lstStyle/>
          <a:p>
            <a:r>
              <a:rPr lang="zh-CN" altLang="en-US" b="1" i="0" dirty="0">
                <a:solidFill>
                  <a:srgbClr val="0F1115"/>
                </a:solidFill>
                <a:effectLst/>
                <a:latin typeface="quote-cjk-patch"/>
              </a:rPr>
              <a:t>核心技术栈</a:t>
            </a:r>
            <a:r>
              <a:rPr lang="zh-CN" altLang="en-US" b="0" i="0" dirty="0">
                <a:solidFill>
                  <a:srgbClr val="0F1115"/>
                </a:solidFill>
                <a:effectLst/>
                <a:latin typeface="quote-cjk-patch"/>
              </a:rPr>
              <a:t>：</a:t>
            </a:r>
            <a:endParaRPr lang="zh-CN" altLang="en-US" dirty="0"/>
          </a:p>
        </p:txBody>
      </p:sp>
      <p:sp>
        <p:nvSpPr>
          <p:cNvPr id="11" name="文本框 10">
            <a:extLst>
              <a:ext uri="{FF2B5EF4-FFF2-40B4-BE49-F238E27FC236}">
                <a16:creationId xmlns:a16="http://schemas.microsoft.com/office/drawing/2014/main" id="{13BA362E-C804-AD6D-69C9-8A80E612A521}"/>
              </a:ext>
            </a:extLst>
          </p:cNvPr>
          <p:cNvSpPr txBox="1"/>
          <p:nvPr/>
        </p:nvSpPr>
        <p:spPr>
          <a:xfrm>
            <a:off x="418205" y="1916832"/>
            <a:ext cx="3096344" cy="2159566"/>
          </a:xfrm>
          <a:prstGeom prst="rect">
            <a:avLst/>
          </a:prstGeom>
          <a:noFill/>
        </p:spPr>
        <p:txBody>
          <a:bodyPr wrap="square">
            <a:spAutoFit/>
          </a:bodyPr>
          <a:lstStyle/>
          <a:p>
            <a:pPr algn="l">
              <a:spcBef>
                <a:spcPts val="300"/>
              </a:spcBef>
              <a:buFont typeface="Arial" panose="020B0604020202020204" pitchFamily="34" charset="0"/>
              <a:buChar char="•"/>
            </a:pPr>
            <a:r>
              <a:rPr lang="zh-CN" altLang="en-US" b="0" i="0" dirty="0">
                <a:solidFill>
                  <a:srgbClr val="0F1115"/>
                </a:solidFill>
                <a:effectLst/>
                <a:latin typeface="quote-cjk-patch"/>
              </a:rPr>
              <a:t>前端：</a:t>
            </a:r>
            <a:r>
              <a:rPr lang="en-US" altLang="zh-CN" b="0" i="0" dirty="0">
                <a:solidFill>
                  <a:srgbClr val="0F1115"/>
                </a:solidFill>
                <a:effectLst/>
                <a:latin typeface="quote-cjk-patch"/>
              </a:rPr>
              <a:t>Vue +bootstrap+ </a:t>
            </a:r>
            <a:r>
              <a:rPr lang="en-US" altLang="zh-CN" b="0" i="0" dirty="0" err="1">
                <a:solidFill>
                  <a:srgbClr val="0F1115"/>
                </a:solidFill>
                <a:effectLst/>
                <a:latin typeface="quote-cjk-patch"/>
              </a:rPr>
              <a:t>ECharts</a:t>
            </a:r>
            <a:r>
              <a:rPr lang="en-US" altLang="zh-CN" b="0" i="0" dirty="0">
                <a:solidFill>
                  <a:srgbClr val="0F1115"/>
                </a:solidFill>
                <a:effectLst/>
                <a:latin typeface="quote-cjk-patch"/>
              </a:rPr>
              <a:t> (</a:t>
            </a:r>
            <a:r>
              <a:rPr lang="zh-CN" altLang="en-US" b="0" i="0" dirty="0">
                <a:solidFill>
                  <a:srgbClr val="0F1115"/>
                </a:solidFill>
                <a:effectLst/>
                <a:latin typeface="quote-cjk-patch"/>
              </a:rPr>
              <a:t>实现交互式图表</a:t>
            </a:r>
            <a:r>
              <a:rPr lang="en-US" altLang="zh-CN" b="0" i="0" dirty="0">
                <a:solidFill>
                  <a:srgbClr val="0F1115"/>
                </a:solidFill>
                <a:effectLst/>
                <a:latin typeface="quote-cjk-patch"/>
              </a:rPr>
              <a:t>)</a:t>
            </a:r>
          </a:p>
          <a:p>
            <a:pPr algn="l">
              <a:spcBef>
                <a:spcPts val="450"/>
              </a:spcBef>
              <a:buFont typeface="Arial" panose="020B0604020202020204" pitchFamily="34" charset="0"/>
              <a:buChar char="•"/>
            </a:pPr>
            <a:r>
              <a:rPr lang="zh-CN" altLang="en-US" b="0" i="0" dirty="0">
                <a:solidFill>
                  <a:srgbClr val="0F1115"/>
                </a:solidFill>
                <a:effectLst/>
                <a:latin typeface="quote-cjk-patch"/>
              </a:rPr>
              <a:t>后端与数据：</a:t>
            </a:r>
            <a:r>
              <a:rPr lang="en-US" altLang="zh-CN" b="0" i="0" dirty="0">
                <a:solidFill>
                  <a:srgbClr val="0F1115"/>
                </a:solidFill>
                <a:effectLst/>
                <a:latin typeface="quote-cjk-patch"/>
              </a:rPr>
              <a:t>MySQL (</a:t>
            </a:r>
            <a:r>
              <a:rPr lang="zh-CN" altLang="en-US" b="0" i="0" dirty="0">
                <a:solidFill>
                  <a:srgbClr val="0F1115"/>
                </a:solidFill>
                <a:effectLst/>
                <a:latin typeface="quote-cjk-patch"/>
              </a:rPr>
              <a:t>数据管理</a:t>
            </a:r>
            <a:r>
              <a:rPr lang="en-US" altLang="zh-CN" b="0" i="0" dirty="0">
                <a:solidFill>
                  <a:srgbClr val="0F1115"/>
                </a:solidFill>
                <a:effectLst/>
                <a:latin typeface="quote-cjk-patch"/>
              </a:rPr>
              <a:t>)</a:t>
            </a:r>
            <a:r>
              <a:rPr lang="zh-CN" altLang="en-US" b="0" i="0" dirty="0">
                <a:solidFill>
                  <a:srgbClr val="0F1115"/>
                </a:solidFill>
                <a:effectLst/>
                <a:latin typeface="quote-cjk-patch"/>
              </a:rPr>
              <a:t>、</a:t>
            </a:r>
            <a:r>
              <a:rPr lang="en-US" altLang="zh-CN" b="0" i="0" dirty="0">
                <a:solidFill>
                  <a:srgbClr val="0F1115"/>
                </a:solidFill>
                <a:effectLst/>
                <a:latin typeface="quote-cjk-patch"/>
              </a:rPr>
              <a:t>PCA (</a:t>
            </a:r>
            <a:r>
              <a:rPr lang="zh-CN" altLang="en-US" b="0" i="0" dirty="0">
                <a:solidFill>
                  <a:srgbClr val="0F1115"/>
                </a:solidFill>
                <a:effectLst/>
                <a:latin typeface="quote-cjk-patch"/>
              </a:rPr>
              <a:t>数据降维</a:t>
            </a:r>
            <a:r>
              <a:rPr lang="en-US" altLang="zh-CN" b="0" i="0" dirty="0">
                <a:solidFill>
                  <a:srgbClr val="0F1115"/>
                </a:solidFill>
                <a:effectLst/>
                <a:latin typeface="quote-cjk-patch"/>
              </a:rPr>
              <a:t>)</a:t>
            </a:r>
          </a:p>
          <a:p>
            <a:pPr algn="l">
              <a:spcBef>
                <a:spcPts val="450"/>
              </a:spcBef>
              <a:buFont typeface="Arial" panose="020B0604020202020204" pitchFamily="34" charset="0"/>
              <a:buChar char="•"/>
            </a:pPr>
            <a:r>
              <a:rPr lang="en-US" altLang="zh-CN" b="0" i="0" dirty="0">
                <a:solidFill>
                  <a:srgbClr val="0F1115"/>
                </a:solidFill>
                <a:effectLst/>
                <a:latin typeface="quote-cjk-patch"/>
              </a:rPr>
              <a:t>AI</a:t>
            </a:r>
            <a:r>
              <a:rPr lang="zh-CN" altLang="en-US" b="0" i="0" dirty="0">
                <a:solidFill>
                  <a:srgbClr val="0F1115"/>
                </a:solidFill>
                <a:effectLst/>
                <a:latin typeface="quote-cjk-patch"/>
              </a:rPr>
              <a:t>集成：</a:t>
            </a:r>
            <a:r>
              <a:rPr lang="en-US" altLang="zh-CN" b="0" i="0" dirty="0">
                <a:solidFill>
                  <a:srgbClr val="0F1115"/>
                </a:solidFill>
                <a:effectLst/>
                <a:latin typeface="quote-cjk-patch"/>
              </a:rPr>
              <a:t>DeepSeek (</a:t>
            </a:r>
            <a:r>
              <a:rPr lang="zh-CN" altLang="en-US" b="0" i="0" dirty="0">
                <a:solidFill>
                  <a:srgbClr val="0F1115"/>
                </a:solidFill>
                <a:effectLst/>
                <a:latin typeface="quote-cjk-patch"/>
              </a:rPr>
              <a:t>自然语言查询</a:t>
            </a:r>
            <a:r>
              <a:rPr lang="en-US" altLang="zh-CN" b="0" i="0" dirty="0">
                <a:solidFill>
                  <a:srgbClr val="0F1115"/>
                </a:solidFill>
                <a:effectLst/>
                <a:latin typeface="quote-cjk-patch"/>
              </a:rPr>
              <a:t>)</a:t>
            </a:r>
            <a:r>
              <a:rPr lang="zh-CN" altLang="en-US" b="0" i="0" dirty="0">
                <a:solidFill>
                  <a:srgbClr val="0F1115"/>
                </a:solidFill>
                <a:effectLst/>
                <a:latin typeface="quote-cjk-patch"/>
              </a:rPr>
              <a:t>、</a:t>
            </a:r>
            <a:r>
              <a:rPr lang="en-US" altLang="zh-CN" b="0" i="0" dirty="0" err="1">
                <a:solidFill>
                  <a:srgbClr val="0F1115"/>
                </a:solidFill>
                <a:effectLst/>
                <a:latin typeface="quote-cjk-patch"/>
              </a:rPr>
              <a:t>TransUnet</a:t>
            </a:r>
            <a:r>
              <a:rPr lang="en-US" altLang="zh-CN" b="0" i="0" dirty="0">
                <a:solidFill>
                  <a:srgbClr val="0F1115"/>
                </a:solidFill>
                <a:effectLst/>
                <a:latin typeface="quote-cjk-patch"/>
              </a:rPr>
              <a:t> (</a:t>
            </a:r>
            <a:r>
              <a:rPr lang="zh-CN" altLang="en-US" b="0" i="0" dirty="0">
                <a:solidFill>
                  <a:srgbClr val="0F1115"/>
                </a:solidFill>
                <a:effectLst/>
                <a:latin typeface="quote-cjk-patch"/>
              </a:rPr>
              <a:t>医学图像分割</a:t>
            </a:r>
            <a:r>
              <a:rPr lang="en-US" altLang="zh-CN" b="0" i="0" dirty="0">
                <a:solidFill>
                  <a:srgbClr val="0F1115"/>
                </a:solidFill>
                <a:effectLst/>
                <a:latin typeface="quote-cjk-patch"/>
              </a:rPr>
              <a:t>)</a:t>
            </a:r>
          </a:p>
        </p:txBody>
      </p:sp>
      <p:pic>
        <p:nvPicPr>
          <p:cNvPr id="2051" name="图片 1">
            <a:extLst>
              <a:ext uri="{FF2B5EF4-FFF2-40B4-BE49-F238E27FC236}">
                <a16:creationId xmlns:a16="http://schemas.microsoft.com/office/drawing/2014/main" id="{1669A378-0EA8-4E2A-DF56-B1F611C19296}"/>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39552" y="4623588"/>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Freeform 43">
            <a:extLst>
              <a:ext uri="{FF2B5EF4-FFF2-40B4-BE49-F238E27FC236}">
                <a16:creationId xmlns:a16="http://schemas.microsoft.com/office/drawing/2014/main" id="{404C7DF0-28CB-AE94-55C0-977BFE1B0039}"/>
              </a:ext>
            </a:extLst>
          </p:cNvPr>
          <p:cNvSpPr/>
          <p:nvPr/>
        </p:nvSpPr>
        <p:spPr>
          <a:xfrm rot="-542094">
            <a:off x="-752758" y="5462081"/>
            <a:ext cx="2791840" cy="2791840"/>
          </a:xfrm>
          <a:custGeom>
            <a:avLst/>
            <a:gdLst/>
            <a:ahLst/>
            <a:cxnLst/>
            <a:rect l="l" t="t" r="r" b="b"/>
            <a:pathLst>
              <a:path w="2791840" h="2791840">
                <a:moveTo>
                  <a:pt x="0" y="0"/>
                </a:moveTo>
                <a:lnTo>
                  <a:pt x="2791840" y="0"/>
                </a:lnTo>
                <a:lnTo>
                  <a:pt x="2791840" y="2791840"/>
                </a:lnTo>
                <a:lnTo>
                  <a:pt x="0" y="27918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Tree>
    <p:extLst>
      <p:ext uri="{BB962C8B-B14F-4D97-AF65-F5344CB8AC3E}">
        <p14:creationId xmlns:p14="http://schemas.microsoft.com/office/powerpoint/2010/main" val="244640893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45FC29-7092-39A4-6FF2-5D14B1C51222}"/>
            </a:ext>
          </a:extLst>
        </p:cNvPr>
        <p:cNvGrpSpPr/>
        <p:nvPr/>
      </p:nvGrpSpPr>
      <p:grpSpPr>
        <a:xfrm>
          <a:off x="0" y="0"/>
          <a:ext cx="0" cy="0"/>
          <a:chOff x="0" y="0"/>
          <a:chExt cx="0" cy="0"/>
        </a:xfrm>
      </p:grpSpPr>
      <p:sp>
        <p:nvSpPr>
          <p:cNvPr id="8" name="矩形 7">
            <a:extLst>
              <a:ext uri="{FF2B5EF4-FFF2-40B4-BE49-F238E27FC236}">
                <a16:creationId xmlns:a16="http://schemas.microsoft.com/office/drawing/2014/main" id="{23266B02-D81C-251A-BAAF-958CC4734573}"/>
              </a:ext>
            </a:extLst>
          </p:cNvPr>
          <p:cNvSpPr/>
          <p:nvPr/>
        </p:nvSpPr>
        <p:spPr>
          <a:xfrm>
            <a:off x="395536" y="1745667"/>
            <a:ext cx="7920880" cy="2907469"/>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051" name="图片 1">
            <a:extLst>
              <a:ext uri="{FF2B5EF4-FFF2-40B4-BE49-F238E27FC236}">
                <a16:creationId xmlns:a16="http://schemas.microsoft.com/office/drawing/2014/main" id="{63439B5E-FC9F-538F-2840-1D3A75DCDD1D}"/>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D6185269-168A-1F57-F241-22129B7B58A6}"/>
              </a:ext>
            </a:extLst>
          </p:cNvPr>
          <p:cNvSpPr txBox="1"/>
          <p:nvPr/>
        </p:nvSpPr>
        <p:spPr>
          <a:xfrm>
            <a:off x="323528" y="1284002"/>
            <a:ext cx="4572000" cy="461665"/>
          </a:xfrm>
          <a:prstGeom prst="rect">
            <a:avLst/>
          </a:prstGeom>
          <a:noFill/>
        </p:spPr>
        <p:txBody>
          <a:bodyPr wrap="square">
            <a:spAutoFit/>
          </a:bodyPr>
          <a:lstStyle/>
          <a:p>
            <a:pPr algn="l">
              <a:spcBef>
                <a:spcPts val="1200"/>
              </a:spcBef>
              <a:spcAft>
                <a:spcPts val="600"/>
              </a:spcAft>
            </a:pPr>
            <a:r>
              <a:rPr lang="en-US" altLang="zh-CN" sz="2400" b="1" dirty="0">
                <a:solidFill>
                  <a:srgbClr val="0F1115"/>
                </a:solidFill>
                <a:latin typeface="quote-cjk-patch"/>
              </a:rPr>
              <a:t>API</a:t>
            </a:r>
            <a:r>
              <a:rPr lang="zh-CN" altLang="en-US" sz="2400" b="1" dirty="0">
                <a:solidFill>
                  <a:srgbClr val="0F1115"/>
                </a:solidFill>
                <a:latin typeface="quote-cjk-patch"/>
              </a:rPr>
              <a:t>接口：</a:t>
            </a:r>
            <a:endParaRPr lang="zh-CN" altLang="en-US" sz="2400" b="0" i="0" dirty="0">
              <a:solidFill>
                <a:srgbClr val="0F1115"/>
              </a:solidFill>
              <a:effectLst/>
              <a:latin typeface="quote-cjk-patch"/>
            </a:endParaRPr>
          </a:p>
        </p:txBody>
      </p:sp>
      <p:sp>
        <p:nvSpPr>
          <p:cNvPr id="6" name="文本框 5">
            <a:extLst>
              <a:ext uri="{FF2B5EF4-FFF2-40B4-BE49-F238E27FC236}">
                <a16:creationId xmlns:a16="http://schemas.microsoft.com/office/drawing/2014/main" id="{3A3B99BC-FDB2-D414-01CB-F6FFE6A80E59}"/>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二、系统设计与技术流程：</a:t>
            </a:r>
          </a:p>
        </p:txBody>
      </p:sp>
      <p:sp>
        <p:nvSpPr>
          <p:cNvPr id="9" name="文本框 8">
            <a:extLst>
              <a:ext uri="{FF2B5EF4-FFF2-40B4-BE49-F238E27FC236}">
                <a16:creationId xmlns:a16="http://schemas.microsoft.com/office/drawing/2014/main" id="{96A97034-B9B0-2265-981E-91BFFCCB199A}"/>
              </a:ext>
            </a:extLst>
          </p:cNvPr>
          <p:cNvSpPr txBox="1"/>
          <p:nvPr/>
        </p:nvSpPr>
        <p:spPr>
          <a:xfrm>
            <a:off x="467544" y="2413337"/>
            <a:ext cx="5256584" cy="2031325"/>
          </a:xfrm>
          <a:prstGeom prst="rect">
            <a:avLst/>
          </a:prstGeom>
          <a:noFill/>
        </p:spPr>
        <p:txBody>
          <a:bodyPr wrap="square">
            <a:spAutoFit/>
          </a:bodyPr>
          <a:lstStyle/>
          <a:p>
            <a:r>
              <a:rPr lang="zh-CN" altLang="en-US" dirty="0"/>
              <a:t>GET /api/china_disease</a:t>
            </a:r>
            <a:endParaRPr lang="en-US" altLang="zh-CN" dirty="0"/>
          </a:p>
          <a:p>
            <a:r>
              <a:rPr lang="zh-CN" altLang="en-US" dirty="0"/>
              <a:t>GET /api/disease_locations</a:t>
            </a:r>
            <a:endParaRPr lang="en-US" altLang="zh-CN" dirty="0"/>
          </a:p>
          <a:p>
            <a:r>
              <a:rPr lang="zh-CN" altLang="en-US" dirty="0"/>
              <a:t>GET/api/region_analysis?regions=...&amp;debug=...</a:t>
            </a:r>
            <a:endParaRPr lang="en-US" altLang="zh-CN" dirty="0"/>
          </a:p>
          <a:p>
            <a:r>
              <a:rPr lang="zh-CN" altLang="en-US" dirty="0"/>
              <a:t>POST /api/deepseek_chat</a:t>
            </a:r>
            <a:endParaRPr lang="en-US" altLang="zh-CN" dirty="0"/>
          </a:p>
          <a:p>
            <a:r>
              <a:rPr lang="zh-CN" altLang="en-US" dirty="0"/>
              <a:t>POST /api/ai_generate_sql</a:t>
            </a:r>
            <a:endParaRPr lang="en-US" altLang="zh-CN" dirty="0"/>
          </a:p>
          <a:p>
            <a:r>
              <a:rPr lang="zh-CN" altLang="en-US" dirty="0"/>
              <a:t>POST /api/execute_sql</a:t>
            </a:r>
            <a:endParaRPr lang="en-US" altLang="zh-CN" dirty="0"/>
          </a:p>
          <a:p>
            <a:r>
              <a:rPr lang="zh-CN" altLang="en-US" dirty="0"/>
              <a:t>POST /api/ai_sql_finalize</a:t>
            </a:r>
            <a:endParaRPr lang="en-US" altLang="zh-CN" dirty="0"/>
          </a:p>
        </p:txBody>
      </p:sp>
      <p:sp>
        <p:nvSpPr>
          <p:cNvPr id="11" name="文本框 10">
            <a:extLst>
              <a:ext uri="{FF2B5EF4-FFF2-40B4-BE49-F238E27FC236}">
                <a16:creationId xmlns:a16="http://schemas.microsoft.com/office/drawing/2014/main" id="{E8B8D5B3-D365-025E-8AC1-A2D39F8FB47F}"/>
              </a:ext>
            </a:extLst>
          </p:cNvPr>
          <p:cNvSpPr txBox="1"/>
          <p:nvPr/>
        </p:nvSpPr>
        <p:spPr>
          <a:xfrm>
            <a:off x="5757630" y="2440081"/>
            <a:ext cx="4572000" cy="369332"/>
          </a:xfrm>
          <a:prstGeom prst="rect">
            <a:avLst/>
          </a:prstGeom>
          <a:noFill/>
        </p:spPr>
        <p:txBody>
          <a:bodyPr wrap="square">
            <a:spAutoFit/>
          </a:bodyPr>
          <a:lstStyle/>
          <a:p>
            <a:pPr algn="l">
              <a:buNone/>
            </a:pPr>
            <a:r>
              <a:rPr lang="en-US" altLang="zh-CN" b="0" i="0" dirty="0">
                <a:effectLst/>
              </a:rPr>
              <a:t>POST /</a:t>
            </a:r>
            <a:r>
              <a:rPr lang="en-US" altLang="zh-CN" b="0" i="0" dirty="0" err="1">
                <a:effectLst/>
              </a:rPr>
              <a:t>api</a:t>
            </a:r>
            <a:r>
              <a:rPr lang="en-US" altLang="zh-CN" b="0" i="0" dirty="0">
                <a:effectLst/>
              </a:rPr>
              <a:t>/predict</a:t>
            </a:r>
          </a:p>
        </p:txBody>
      </p:sp>
      <p:sp>
        <p:nvSpPr>
          <p:cNvPr id="13" name="Freeform 2">
            <a:extLst>
              <a:ext uri="{FF2B5EF4-FFF2-40B4-BE49-F238E27FC236}">
                <a16:creationId xmlns:a16="http://schemas.microsoft.com/office/drawing/2014/main" id="{40859E78-CFBA-9640-CBB0-CC4D610127DE}"/>
              </a:ext>
            </a:extLst>
          </p:cNvPr>
          <p:cNvSpPr/>
          <p:nvPr/>
        </p:nvSpPr>
        <p:spPr>
          <a:xfrm>
            <a:off x="6012160" y="4574901"/>
            <a:ext cx="3815834" cy="2547771"/>
          </a:xfrm>
          <a:custGeom>
            <a:avLst/>
            <a:gdLst/>
            <a:ahLst/>
            <a:cxnLst/>
            <a:rect l="l" t="t" r="r" b="b"/>
            <a:pathLst>
              <a:path w="9437711" h="7121182">
                <a:moveTo>
                  <a:pt x="0" y="0"/>
                </a:moveTo>
                <a:lnTo>
                  <a:pt x="9437711" y="0"/>
                </a:lnTo>
                <a:lnTo>
                  <a:pt x="9437711" y="7121182"/>
                </a:lnTo>
                <a:lnTo>
                  <a:pt x="0" y="7121182"/>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 name="文本框 2">
            <a:extLst>
              <a:ext uri="{FF2B5EF4-FFF2-40B4-BE49-F238E27FC236}">
                <a16:creationId xmlns:a16="http://schemas.microsoft.com/office/drawing/2014/main" id="{6A515A14-2F97-4F7A-A9DC-F04BF5772506}"/>
              </a:ext>
            </a:extLst>
          </p:cNvPr>
          <p:cNvSpPr txBox="1"/>
          <p:nvPr/>
        </p:nvSpPr>
        <p:spPr>
          <a:xfrm>
            <a:off x="571388" y="1901782"/>
            <a:ext cx="5162908" cy="369332"/>
          </a:xfrm>
          <a:prstGeom prst="rect">
            <a:avLst/>
          </a:prstGeom>
          <a:noFill/>
        </p:spPr>
        <p:txBody>
          <a:bodyPr wrap="square">
            <a:spAutoFit/>
          </a:bodyPr>
          <a:lstStyle/>
          <a:p>
            <a:pPr algn="l">
              <a:buNone/>
            </a:pPr>
            <a:r>
              <a:rPr lang="zh-CN" altLang="en-US" dirty="0"/>
              <a:t>与数据库的接口：</a:t>
            </a:r>
            <a:endParaRPr lang="en-US" altLang="zh-CN" b="0" i="0" dirty="0">
              <a:effectLst/>
            </a:endParaRPr>
          </a:p>
        </p:txBody>
      </p:sp>
      <p:sp>
        <p:nvSpPr>
          <p:cNvPr id="7" name="文本框 6">
            <a:extLst>
              <a:ext uri="{FF2B5EF4-FFF2-40B4-BE49-F238E27FC236}">
                <a16:creationId xmlns:a16="http://schemas.microsoft.com/office/drawing/2014/main" id="{769B0A90-971D-356A-9B32-FFB42E90ED0D}"/>
              </a:ext>
            </a:extLst>
          </p:cNvPr>
          <p:cNvSpPr txBox="1"/>
          <p:nvPr/>
        </p:nvSpPr>
        <p:spPr>
          <a:xfrm>
            <a:off x="5652120" y="1901782"/>
            <a:ext cx="5162908" cy="369332"/>
          </a:xfrm>
          <a:prstGeom prst="rect">
            <a:avLst/>
          </a:prstGeom>
          <a:noFill/>
        </p:spPr>
        <p:txBody>
          <a:bodyPr wrap="square">
            <a:spAutoFit/>
          </a:bodyPr>
          <a:lstStyle/>
          <a:p>
            <a:pPr algn="l">
              <a:buNone/>
            </a:pPr>
            <a:r>
              <a:rPr lang="zh-CN" altLang="en-US" b="0" i="0" dirty="0">
                <a:effectLst/>
              </a:rPr>
              <a:t>与分割模型的接口：</a:t>
            </a:r>
            <a:endParaRPr lang="en-US" altLang="zh-CN" b="0" i="0" dirty="0">
              <a:effectLst/>
            </a:endParaRPr>
          </a:p>
        </p:txBody>
      </p:sp>
      <p:cxnSp>
        <p:nvCxnSpPr>
          <p:cNvPr id="12" name="直接连接符 11">
            <a:extLst>
              <a:ext uri="{FF2B5EF4-FFF2-40B4-BE49-F238E27FC236}">
                <a16:creationId xmlns:a16="http://schemas.microsoft.com/office/drawing/2014/main" id="{2A65C060-3319-7EEB-4471-6875E4378F78}"/>
              </a:ext>
            </a:extLst>
          </p:cNvPr>
          <p:cNvCxnSpPr/>
          <p:nvPr/>
        </p:nvCxnSpPr>
        <p:spPr>
          <a:xfrm>
            <a:off x="5292080" y="1745667"/>
            <a:ext cx="0" cy="2907469"/>
          </a:xfrm>
          <a:prstGeom prst="line">
            <a:avLst/>
          </a:prstGeom>
        </p:spPr>
        <p:style>
          <a:lnRef idx="1">
            <a:schemeClr val="accent1"/>
          </a:lnRef>
          <a:fillRef idx="0">
            <a:schemeClr val="accent1"/>
          </a:fillRef>
          <a:effectRef idx="0">
            <a:schemeClr val="accent1"/>
          </a:effectRef>
          <a:fontRef idx="minor">
            <a:schemeClr val="tx1"/>
          </a:fontRef>
        </p:style>
      </p:cxnSp>
      <p:sp>
        <p:nvSpPr>
          <p:cNvPr id="16" name="箭头: 右 15">
            <a:extLst>
              <a:ext uri="{FF2B5EF4-FFF2-40B4-BE49-F238E27FC236}">
                <a16:creationId xmlns:a16="http://schemas.microsoft.com/office/drawing/2014/main" id="{667EB3E5-8FEB-1F52-B5D2-E58F896CBC8E}"/>
              </a:ext>
            </a:extLst>
          </p:cNvPr>
          <p:cNvSpPr/>
          <p:nvPr/>
        </p:nvSpPr>
        <p:spPr>
          <a:xfrm>
            <a:off x="5220072" y="3068960"/>
            <a:ext cx="720080" cy="202118"/>
          </a:xfrm>
          <a:prstGeom prst="rightArrow">
            <a:avLst/>
          </a:prstGeom>
          <a:solidFill>
            <a:srgbClr val="FFFF00"/>
          </a:solidFill>
          <a:ln>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id="{AC598DC6-C2ED-3E1A-5ADC-47D65F76F06F}"/>
              </a:ext>
            </a:extLst>
          </p:cNvPr>
          <p:cNvPicPr>
            <a:picLocks noChangeAspect="1"/>
          </p:cNvPicPr>
          <p:nvPr/>
        </p:nvPicPr>
        <p:blipFill>
          <a:blip r:embed="rId6"/>
          <a:stretch>
            <a:fillRect/>
          </a:stretch>
        </p:blipFill>
        <p:spPr>
          <a:xfrm>
            <a:off x="6098681" y="288451"/>
            <a:ext cx="1262021" cy="6281095"/>
          </a:xfrm>
          <a:prstGeom prst="rect">
            <a:avLst/>
          </a:prstGeom>
        </p:spPr>
      </p:pic>
    </p:spTree>
    <p:extLst>
      <p:ext uri="{BB962C8B-B14F-4D97-AF65-F5344CB8AC3E}">
        <p14:creationId xmlns:p14="http://schemas.microsoft.com/office/powerpoint/2010/main" val="19761522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
                                        </p:tgtEl>
                                        <p:attrNameLst>
                                          <p:attrName>style.visibility</p:attrName>
                                        </p:attrNameLst>
                                      </p:cBhvr>
                                      <p:to>
                                        <p:strVal val="visible"/>
                                      </p:to>
                                    </p:set>
                                    <p:anim calcmode="lin" valueType="num">
                                      <p:cBhvr additive="base">
                                        <p:cTn id="13" dur="500" fill="hold"/>
                                        <p:tgtEl>
                                          <p:spTgt spid="17"/>
                                        </p:tgtEl>
                                        <p:attrNameLst>
                                          <p:attrName>ppt_x</p:attrName>
                                        </p:attrNameLst>
                                      </p:cBhvr>
                                      <p:tavLst>
                                        <p:tav tm="0">
                                          <p:val>
                                            <p:strVal val="#ppt_x"/>
                                          </p:val>
                                        </p:tav>
                                        <p:tav tm="100000">
                                          <p:val>
                                            <p:strVal val="#ppt_x"/>
                                          </p:val>
                                        </p:tav>
                                      </p:tavLst>
                                    </p:anim>
                                    <p:anim calcmode="lin" valueType="num">
                                      <p:cBhvr additive="base">
                                        <p:cTn id="1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C47A33C-4527-0159-8CCC-3B70FDAF82D0}"/>
            </a:ext>
          </a:extLst>
        </p:cNvPr>
        <p:cNvGrpSpPr/>
        <p:nvPr/>
      </p:nvGrpSpPr>
      <p:grpSpPr>
        <a:xfrm>
          <a:off x="0" y="0"/>
          <a:ext cx="0" cy="0"/>
          <a:chOff x="0" y="0"/>
          <a:chExt cx="0" cy="0"/>
        </a:xfrm>
      </p:grpSpPr>
      <p:sp>
        <p:nvSpPr>
          <p:cNvPr id="18" name="Freeform 43">
            <a:extLst>
              <a:ext uri="{FF2B5EF4-FFF2-40B4-BE49-F238E27FC236}">
                <a16:creationId xmlns:a16="http://schemas.microsoft.com/office/drawing/2014/main" id="{B74B756C-4233-D7E7-BC93-4EE31DEF6A3D}"/>
              </a:ext>
            </a:extLst>
          </p:cNvPr>
          <p:cNvSpPr/>
          <p:nvPr/>
        </p:nvSpPr>
        <p:spPr>
          <a:xfrm rot="-542094">
            <a:off x="-1490806" y="5383345"/>
            <a:ext cx="2791840" cy="2791840"/>
          </a:xfrm>
          <a:custGeom>
            <a:avLst/>
            <a:gdLst/>
            <a:ahLst/>
            <a:cxnLst/>
            <a:rect l="l" t="t" r="r" b="b"/>
            <a:pathLst>
              <a:path w="2791840" h="2791840">
                <a:moveTo>
                  <a:pt x="0" y="0"/>
                </a:moveTo>
                <a:lnTo>
                  <a:pt x="2791840" y="0"/>
                </a:lnTo>
                <a:lnTo>
                  <a:pt x="2791840" y="2791840"/>
                </a:lnTo>
                <a:lnTo>
                  <a:pt x="0" y="279184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文本框 4">
            <a:extLst>
              <a:ext uri="{FF2B5EF4-FFF2-40B4-BE49-F238E27FC236}">
                <a16:creationId xmlns:a16="http://schemas.microsoft.com/office/drawing/2014/main" id="{7CCEAB65-BD91-6991-4ED0-14836199EE32}"/>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三、数据采集与预处理：</a:t>
            </a:r>
          </a:p>
        </p:txBody>
      </p:sp>
      <p:pic>
        <p:nvPicPr>
          <p:cNvPr id="2051" name="图片 1">
            <a:extLst>
              <a:ext uri="{FF2B5EF4-FFF2-40B4-BE49-F238E27FC236}">
                <a16:creationId xmlns:a16="http://schemas.microsoft.com/office/drawing/2014/main" id="{398F5D15-975A-D30E-399C-C1259556FD9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10BE18E7-A8A1-FC6A-2E9E-E715F85A1D01}"/>
              </a:ext>
            </a:extLst>
          </p:cNvPr>
          <p:cNvPicPr>
            <a:picLocks noChangeAspect="1"/>
          </p:cNvPicPr>
          <p:nvPr/>
        </p:nvPicPr>
        <p:blipFill>
          <a:blip r:embed="rId5"/>
          <a:stretch>
            <a:fillRect/>
          </a:stretch>
        </p:blipFill>
        <p:spPr>
          <a:xfrm>
            <a:off x="467544" y="2430514"/>
            <a:ext cx="3963988" cy="1996971"/>
          </a:xfrm>
          <a:prstGeom prst="rect">
            <a:avLst/>
          </a:prstGeom>
        </p:spPr>
      </p:pic>
      <p:pic>
        <p:nvPicPr>
          <p:cNvPr id="3074" name="Picture 2">
            <a:extLst>
              <a:ext uri="{FF2B5EF4-FFF2-40B4-BE49-F238E27FC236}">
                <a16:creationId xmlns:a16="http://schemas.microsoft.com/office/drawing/2014/main" id="{D277F399-E44C-709E-701E-923FD4005F7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61279" y="2430514"/>
            <a:ext cx="3968980" cy="1996971"/>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5B3C482B-D8A2-D71A-FB44-5BBFDBF68E72}"/>
              </a:ext>
            </a:extLst>
          </p:cNvPr>
          <p:cNvSpPr txBox="1"/>
          <p:nvPr/>
        </p:nvSpPr>
        <p:spPr>
          <a:xfrm>
            <a:off x="457763" y="1499016"/>
            <a:ext cx="4572000" cy="369332"/>
          </a:xfrm>
          <a:prstGeom prst="rect">
            <a:avLst/>
          </a:prstGeom>
          <a:noFill/>
        </p:spPr>
        <p:txBody>
          <a:bodyPr wrap="square">
            <a:spAutoFit/>
          </a:bodyPr>
          <a:lstStyle/>
          <a:p>
            <a:pPr algn="l">
              <a:spcBef>
                <a:spcPts val="1200"/>
              </a:spcBef>
              <a:spcAft>
                <a:spcPts val="600"/>
              </a:spcAft>
              <a:buFont typeface="Arial" panose="020B0604020202020204" pitchFamily="34" charset="0"/>
              <a:buChar char="•"/>
            </a:pPr>
            <a:r>
              <a:rPr lang="zh-CN" altLang="en-US" b="1" i="0" dirty="0">
                <a:solidFill>
                  <a:srgbClr val="0F1115"/>
                </a:solidFill>
                <a:effectLst/>
                <a:latin typeface="quote-cjk-patch"/>
              </a:rPr>
              <a:t>数据来源</a:t>
            </a:r>
            <a:r>
              <a:rPr lang="zh-CN" altLang="en-US" b="0" i="0" dirty="0">
                <a:solidFill>
                  <a:srgbClr val="0F1115"/>
                </a:solidFill>
                <a:effectLst/>
                <a:latin typeface="quote-cjk-patch"/>
              </a:rPr>
              <a:t>：</a:t>
            </a:r>
          </a:p>
        </p:txBody>
      </p:sp>
      <p:sp>
        <p:nvSpPr>
          <p:cNvPr id="8" name="文本框 7">
            <a:extLst>
              <a:ext uri="{FF2B5EF4-FFF2-40B4-BE49-F238E27FC236}">
                <a16:creationId xmlns:a16="http://schemas.microsoft.com/office/drawing/2014/main" id="{7FBC608E-DEC5-90F2-7A96-BAFB05DCE751}"/>
              </a:ext>
            </a:extLst>
          </p:cNvPr>
          <p:cNvSpPr txBox="1"/>
          <p:nvPr/>
        </p:nvSpPr>
        <p:spPr>
          <a:xfrm>
            <a:off x="4058259" y="4581128"/>
            <a:ext cx="4572000" cy="923330"/>
          </a:xfrm>
          <a:prstGeom prst="rect">
            <a:avLst/>
          </a:prstGeom>
          <a:noFill/>
        </p:spPr>
        <p:txBody>
          <a:bodyPr wrap="square">
            <a:spAutoFit/>
          </a:bodyPr>
          <a:lstStyle/>
          <a:p>
            <a:pPr marL="742950" lvl="1" indent="-285750" algn="l">
              <a:spcBef>
                <a:spcPts val="300"/>
              </a:spcBef>
              <a:spcAft>
                <a:spcPts val="1200"/>
              </a:spcAft>
              <a:buFont typeface="Arial" panose="020B0604020202020204" pitchFamily="34" charset="0"/>
              <a:buChar char="•"/>
            </a:pPr>
            <a:r>
              <a:rPr lang="zh-CN" altLang="en-US" b="1" i="0" dirty="0">
                <a:solidFill>
                  <a:srgbClr val="0F1115"/>
                </a:solidFill>
                <a:effectLst/>
                <a:latin typeface="quote-cjk-patch"/>
              </a:rPr>
              <a:t>传染病数据集</a:t>
            </a:r>
            <a:r>
              <a:rPr lang="zh-CN" altLang="en-US" b="0" i="0" dirty="0">
                <a:solidFill>
                  <a:srgbClr val="0F1115"/>
                </a:solidFill>
                <a:effectLst/>
                <a:latin typeface="quote-cjk-patch"/>
              </a:rPr>
              <a:t> </a:t>
            </a:r>
            <a:r>
              <a:rPr lang="en-US" altLang="zh-CN" b="0" i="0" dirty="0">
                <a:solidFill>
                  <a:srgbClr val="0F1115"/>
                </a:solidFill>
                <a:effectLst/>
                <a:latin typeface="quote-cjk-patch"/>
              </a:rPr>
              <a:t>(Kaggle)</a:t>
            </a:r>
            <a:r>
              <a:rPr lang="zh-CN" altLang="en-US" b="0" i="0" dirty="0">
                <a:solidFill>
                  <a:srgbClr val="0F1115"/>
                </a:solidFill>
                <a:effectLst/>
                <a:latin typeface="quote-cjk-patch"/>
              </a:rPr>
              <a:t>：</a:t>
            </a:r>
            <a:r>
              <a:rPr lang="en-US" altLang="zh-CN" b="0" i="0" dirty="0">
                <a:solidFill>
                  <a:srgbClr val="0F1115"/>
                </a:solidFill>
                <a:effectLst/>
                <a:latin typeface="quote-cjk-patch"/>
              </a:rPr>
              <a:t>10</a:t>
            </a:r>
            <a:r>
              <a:rPr lang="zh-CN" altLang="en-US" b="0" i="0" dirty="0">
                <a:solidFill>
                  <a:srgbClr val="0F1115"/>
                </a:solidFill>
                <a:effectLst/>
                <a:latin typeface="quote-cjk-patch"/>
              </a:rPr>
              <a:t>个省，</a:t>
            </a:r>
            <a:r>
              <a:rPr lang="en-US" altLang="zh-CN" b="0" i="0" dirty="0">
                <a:solidFill>
                  <a:srgbClr val="0F1115"/>
                </a:solidFill>
                <a:effectLst/>
                <a:latin typeface="quote-cjk-patch"/>
              </a:rPr>
              <a:t>15</a:t>
            </a:r>
            <a:r>
              <a:rPr lang="zh-CN" altLang="en-US" b="0" i="0" dirty="0">
                <a:solidFill>
                  <a:srgbClr val="0F1115"/>
                </a:solidFill>
                <a:effectLst/>
                <a:latin typeface="quote-cjk-patch"/>
              </a:rPr>
              <a:t>种疾病，</a:t>
            </a:r>
            <a:r>
              <a:rPr lang="en-US" altLang="zh-CN" b="0" i="0" dirty="0">
                <a:solidFill>
                  <a:srgbClr val="0F1115"/>
                </a:solidFill>
                <a:effectLst/>
                <a:latin typeface="quote-cjk-patch"/>
              </a:rPr>
              <a:t>3000</a:t>
            </a:r>
            <a:r>
              <a:rPr lang="zh-CN" altLang="en-US" b="0" i="0" dirty="0">
                <a:solidFill>
                  <a:srgbClr val="0F1115"/>
                </a:solidFill>
                <a:effectLst/>
                <a:latin typeface="quote-cjk-patch"/>
              </a:rPr>
              <a:t>条记录，涵盖多维度信息。</a:t>
            </a:r>
          </a:p>
        </p:txBody>
      </p:sp>
      <p:sp>
        <p:nvSpPr>
          <p:cNvPr id="12" name="文本框 11">
            <a:extLst>
              <a:ext uri="{FF2B5EF4-FFF2-40B4-BE49-F238E27FC236}">
                <a16:creationId xmlns:a16="http://schemas.microsoft.com/office/drawing/2014/main" id="{0E8036A9-29F0-2A75-31DD-62E794D1B935}"/>
              </a:ext>
            </a:extLst>
          </p:cNvPr>
          <p:cNvSpPr txBox="1"/>
          <p:nvPr/>
        </p:nvSpPr>
        <p:spPr>
          <a:xfrm>
            <a:off x="53451" y="4664025"/>
            <a:ext cx="4572000" cy="646331"/>
          </a:xfrm>
          <a:prstGeom prst="rect">
            <a:avLst/>
          </a:prstGeom>
          <a:noFill/>
        </p:spPr>
        <p:txBody>
          <a:bodyPr wrap="square">
            <a:spAutoFit/>
          </a:bodyPr>
          <a:lstStyle/>
          <a:p>
            <a:pPr marL="742950" lvl="1" indent="-285750" algn="l">
              <a:spcBef>
                <a:spcPts val="450"/>
              </a:spcBef>
              <a:spcAft>
                <a:spcPts val="1200"/>
              </a:spcAft>
              <a:buFont typeface="Arial" panose="020B0604020202020204" pitchFamily="34" charset="0"/>
              <a:buChar char="•"/>
            </a:pPr>
            <a:r>
              <a:rPr lang="zh-CN" altLang="en-US" b="1" i="0" dirty="0">
                <a:solidFill>
                  <a:srgbClr val="0F1115"/>
                </a:solidFill>
                <a:effectLst/>
                <a:latin typeface="quote-cjk-patch"/>
              </a:rPr>
              <a:t>水污染数据集</a:t>
            </a:r>
            <a:r>
              <a:rPr lang="zh-CN" altLang="en-US" b="0" i="0" dirty="0">
                <a:solidFill>
                  <a:srgbClr val="0F1115"/>
                </a:solidFill>
                <a:effectLst/>
                <a:latin typeface="quote-cjk-patch"/>
              </a:rPr>
              <a:t> </a:t>
            </a:r>
            <a:r>
              <a:rPr lang="en-US" altLang="zh-CN" b="0" i="0" dirty="0">
                <a:solidFill>
                  <a:srgbClr val="0F1115"/>
                </a:solidFill>
                <a:effectLst/>
                <a:latin typeface="quote-cjk-patch"/>
              </a:rPr>
              <a:t>(Kaggle)</a:t>
            </a:r>
            <a:r>
              <a:rPr lang="zh-CN" altLang="en-US" b="0" i="0" dirty="0">
                <a:solidFill>
                  <a:srgbClr val="0F1115"/>
                </a:solidFill>
                <a:effectLst/>
                <a:latin typeface="quote-cjk-patch"/>
              </a:rPr>
              <a:t>：</a:t>
            </a:r>
            <a:r>
              <a:rPr lang="en-US" altLang="zh-CN" b="0" i="0" dirty="0">
                <a:solidFill>
                  <a:srgbClr val="0F1115"/>
                </a:solidFill>
                <a:effectLst/>
                <a:latin typeface="quote-cjk-patch"/>
              </a:rPr>
              <a:t>10</a:t>
            </a:r>
            <a:r>
              <a:rPr lang="zh-CN" altLang="en-US" b="0" i="0" dirty="0">
                <a:solidFill>
                  <a:srgbClr val="0F1115"/>
                </a:solidFill>
                <a:effectLst/>
                <a:latin typeface="quote-cjk-patch"/>
              </a:rPr>
              <a:t>个省，多指标水质数据。</a:t>
            </a:r>
          </a:p>
        </p:txBody>
      </p:sp>
      <p:sp>
        <p:nvSpPr>
          <p:cNvPr id="14" name="文本框 13">
            <a:extLst>
              <a:ext uri="{FF2B5EF4-FFF2-40B4-BE49-F238E27FC236}">
                <a16:creationId xmlns:a16="http://schemas.microsoft.com/office/drawing/2014/main" id="{8CD2B26B-5818-2FE2-D676-5926873CE450}"/>
              </a:ext>
            </a:extLst>
          </p:cNvPr>
          <p:cNvSpPr txBox="1"/>
          <p:nvPr/>
        </p:nvSpPr>
        <p:spPr>
          <a:xfrm>
            <a:off x="772847" y="5540109"/>
            <a:ext cx="7776864" cy="646331"/>
          </a:xfrm>
          <a:prstGeom prst="rect">
            <a:avLst/>
          </a:prstGeom>
          <a:noFill/>
        </p:spPr>
        <p:txBody>
          <a:bodyPr wrap="square">
            <a:spAutoFit/>
          </a:bodyPr>
          <a:lstStyle/>
          <a:p>
            <a:pPr indent="266700" algn="just">
              <a:buNone/>
            </a:pPr>
            <a:r>
              <a:rPr lang="zh-CN" altLang="zh-CN" sz="1800" kern="100" dirty="0">
                <a:effectLst/>
                <a:latin typeface="Times New Roman" panose="02020603050405020304" pitchFamily="18" charset="0"/>
                <a:ea typeface="宋体" panose="02010600030101010101" pitchFamily="2" charset="-122"/>
              </a:rPr>
              <a:t>其中十个省的样本数据较为平均，不会出现某个省样本数过多以干扰实验现象的问题，并且可以认为抽取的样本为随机抽样。</a:t>
            </a:r>
          </a:p>
        </p:txBody>
      </p:sp>
      <p:sp>
        <p:nvSpPr>
          <p:cNvPr id="16" name="文本框 15">
            <a:extLst>
              <a:ext uri="{FF2B5EF4-FFF2-40B4-BE49-F238E27FC236}">
                <a16:creationId xmlns:a16="http://schemas.microsoft.com/office/drawing/2014/main" id="{0EC55A74-C0C7-0034-FFCC-16CB6669CC92}"/>
              </a:ext>
            </a:extLst>
          </p:cNvPr>
          <p:cNvSpPr txBox="1"/>
          <p:nvPr/>
        </p:nvSpPr>
        <p:spPr>
          <a:xfrm>
            <a:off x="53451" y="1942912"/>
            <a:ext cx="4572000" cy="369332"/>
          </a:xfrm>
          <a:prstGeom prst="rect">
            <a:avLst/>
          </a:prstGeom>
          <a:noFill/>
        </p:spPr>
        <p:txBody>
          <a:bodyPr wrap="square">
            <a:spAutoFit/>
          </a:bodyPr>
          <a:lstStyle/>
          <a:p>
            <a:pPr marL="742950" lvl="1" indent="-285750" algn="l">
              <a:spcBef>
                <a:spcPts val="450"/>
              </a:spcBef>
              <a:spcAft>
                <a:spcPts val="1200"/>
              </a:spcAft>
              <a:buFont typeface="Arial" panose="020B0604020202020204" pitchFamily="34" charset="0"/>
              <a:buChar char="•"/>
            </a:pPr>
            <a:r>
              <a:rPr lang="zh-CN" altLang="en-US" b="1" i="0" dirty="0">
                <a:solidFill>
                  <a:srgbClr val="0F1115"/>
                </a:solidFill>
                <a:effectLst/>
                <a:latin typeface="quote-cjk-patch"/>
              </a:rPr>
              <a:t>地理数据</a:t>
            </a:r>
            <a:r>
              <a:rPr lang="zh-CN" altLang="en-US" b="0" i="0" dirty="0">
                <a:solidFill>
                  <a:srgbClr val="0F1115"/>
                </a:solidFill>
                <a:effectLst/>
                <a:latin typeface="quote-cjk-patch"/>
              </a:rPr>
              <a:t> </a:t>
            </a:r>
            <a:r>
              <a:rPr lang="en-US" altLang="zh-CN" b="0" i="0" dirty="0">
                <a:solidFill>
                  <a:srgbClr val="0F1115"/>
                </a:solidFill>
                <a:effectLst/>
                <a:latin typeface="quote-cjk-patch"/>
              </a:rPr>
              <a:t>(CSDN)</a:t>
            </a:r>
            <a:r>
              <a:rPr lang="zh-CN" altLang="en-US" b="0" i="0" dirty="0">
                <a:solidFill>
                  <a:srgbClr val="0F1115"/>
                </a:solidFill>
                <a:effectLst/>
                <a:latin typeface="quote-cjk-patch"/>
              </a:rPr>
              <a:t>：</a:t>
            </a:r>
            <a:r>
              <a:rPr lang="en-US" altLang="zh-CN" b="0" i="0" dirty="0" err="1">
                <a:solidFill>
                  <a:srgbClr val="0F1115"/>
                </a:solidFill>
                <a:effectLst/>
                <a:latin typeface="quote-cjk-patch"/>
              </a:rPr>
              <a:t>GeoJSON</a:t>
            </a:r>
            <a:r>
              <a:rPr lang="zh-CN" altLang="en-US" b="0" i="0" dirty="0">
                <a:solidFill>
                  <a:srgbClr val="0F1115"/>
                </a:solidFill>
                <a:effectLst/>
                <a:latin typeface="quote-cjk-patch"/>
              </a:rPr>
              <a:t>边界文件。</a:t>
            </a:r>
          </a:p>
        </p:txBody>
      </p:sp>
    </p:spTree>
    <p:extLst>
      <p:ext uri="{BB962C8B-B14F-4D97-AF65-F5344CB8AC3E}">
        <p14:creationId xmlns:p14="http://schemas.microsoft.com/office/powerpoint/2010/main" val="4207078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2CFF8F-1DBE-9A44-CC38-D0788337257F}"/>
            </a:ext>
          </a:extLst>
        </p:cNvPr>
        <p:cNvGrpSpPr/>
        <p:nvPr/>
      </p:nvGrpSpPr>
      <p:grpSpPr>
        <a:xfrm>
          <a:off x="0" y="0"/>
          <a:ext cx="0" cy="0"/>
          <a:chOff x="0" y="0"/>
          <a:chExt cx="0" cy="0"/>
        </a:xfrm>
      </p:grpSpPr>
      <p:sp>
        <p:nvSpPr>
          <p:cNvPr id="26" name="Freeform 3">
            <a:extLst>
              <a:ext uri="{FF2B5EF4-FFF2-40B4-BE49-F238E27FC236}">
                <a16:creationId xmlns:a16="http://schemas.microsoft.com/office/drawing/2014/main" id="{A1AFB718-6CBB-48F2-AD7D-ABF804E226C9}"/>
              </a:ext>
            </a:extLst>
          </p:cNvPr>
          <p:cNvSpPr/>
          <p:nvPr/>
        </p:nvSpPr>
        <p:spPr>
          <a:xfrm>
            <a:off x="7394073" y="-550320"/>
            <a:ext cx="2447150" cy="2742495"/>
          </a:xfrm>
          <a:custGeom>
            <a:avLst/>
            <a:gdLst/>
            <a:ahLst/>
            <a:cxnLst/>
            <a:rect l="l" t="t" r="r" b="b"/>
            <a:pathLst>
              <a:path w="7735545" h="8629919">
                <a:moveTo>
                  <a:pt x="0" y="0"/>
                </a:moveTo>
                <a:lnTo>
                  <a:pt x="7735546" y="0"/>
                </a:lnTo>
                <a:lnTo>
                  <a:pt x="7735546" y="8629918"/>
                </a:lnTo>
                <a:lnTo>
                  <a:pt x="0" y="862991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5" name="Freeform 4">
            <a:extLst>
              <a:ext uri="{FF2B5EF4-FFF2-40B4-BE49-F238E27FC236}">
                <a16:creationId xmlns:a16="http://schemas.microsoft.com/office/drawing/2014/main" id="{A836FCC1-461D-2CE5-69AD-0F5C2753B93F}"/>
              </a:ext>
            </a:extLst>
          </p:cNvPr>
          <p:cNvSpPr/>
          <p:nvPr/>
        </p:nvSpPr>
        <p:spPr>
          <a:xfrm>
            <a:off x="7503990" y="5289567"/>
            <a:ext cx="2719462" cy="2684851"/>
          </a:xfrm>
          <a:custGeom>
            <a:avLst/>
            <a:gdLst/>
            <a:ahLst/>
            <a:cxnLst/>
            <a:rect l="l" t="t" r="r" b="b"/>
            <a:pathLst>
              <a:path w="2719462" h="2684851">
                <a:moveTo>
                  <a:pt x="0" y="0"/>
                </a:moveTo>
                <a:lnTo>
                  <a:pt x="2719462" y="0"/>
                </a:lnTo>
                <a:lnTo>
                  <a:pt x="2719462" y="2684851"/>
                </a:lnTo>
                <a:lnTo>
                  <a:pt x="0" y="26848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文本框 4">
            <a:extLst>
              <a:ext uri="{FF2B5EF4-FFF2-40B4-BE49-F238E27FC236}">
                <a16:creationId xmlns:a16="http://schemas.microsoft.com/office/drawing/2014/main" id="{E14BEE56-59CD-6473-23D9-C069E509BE2D}"/>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三、数据采集与预处理：</a:t>
            </a:r>
          </a:p>
        </p:txBody>
      </p:sp>
      <p:pic>
        <p:nvPicPr>
          <p:cNvPr id="2051" name="图片 1">
            <a:extLst>
              <a:ext uri="{FF2B5EF4-FFF2-40B4-BE49-F238E27FC236}">
                <a16:creationId xmlns:a16="http://schemas.microsoft.com/office/drawing/2014/main" id="{CAB65A30-6200-F7ED-7F98-F80B32D74BCE}"/>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文本框 3">
            <a:extLst>
              <a:ext uri="{FF2B5EF4-FFF2-40B4-BE49-F238E27FC236}">
                <a16:creationId xmlns:a16="http://schemas.microsoft.com/office/drawing/2014/main" id="{E44E9AED-7E5B-CDB5-1C1F-BE57A5D5E133}"/>
              </a:ext>
            </a:extLst>
          </p:cNvPr>
          <p:cNvSpPr txBox="1"/>
          <p:nvPr/>
        </p:nvSpPr>
        <p:spPr>
          <a:xfrm>
            <a:off x="457762" y="1499016"/>
            <a:ext cx="7138573" cy="369332"/>
          </a:xfrm>
          <a:prstGeom prst="rect">
            <a:avLst/>
          </a:prstGeom>
          <a:noFill/>
        </p:spPr>
        <p:txBody>
          <a:bodyPr wrap="square">
            <a:spAutoFit/>
          </a:bodyPr>
          <a:lstStyle/>
          <a:p>
            <a:pPr>
              <a:spcBef>
                <a:spcPts val="1200"/>
              </a:spcBef>
              <a:spcAft>
                <a:spcPts val="600"/>
              </a:spcAft>
              <a:buFont typeface="Arial" panose="020B0604020202020204" pitchFamily="34" charset="0"/>
              <a:buChar char="•"/>
            </a:pPr>
            <a:r>
              <a:rPr lang="zh-CN" altLang="en-US" b="1" i="0" dirty="0">
                <a:solidFill>
                  <a:srgbClr val="0F1115"/>
                </a:solidFill>
                <a:effectLst/>
                <a:latin typeface="quote-cjk-patch"/>
              </a:rPr>
              <a:t>数据</a:t>
            </a:r>
            <a:r>
              <a:rPr lang="zh-CN" altLang="en-US" b="1" dirty="0">
                <a:solidFill>
                  <a:srgbClr val="0F1115"/>
                </a:solidFill>
                <a:latin typeface="quote-cjk-patch"/>
              </a:rPr>
              <a:t>预处理（</a:t>
            </a:r>
            <a:r>
              <a:rPr lang="zh-CN" altLang="zh-CN" b="1" dirty="0">
                <a:solidFill>
                  <a:srgbClr val="0F1115"/>
                </a:solidFill>
                <a:latin typeface="quote-cjk-patch"/>
              </a:rPr>
              <a:t>在执行此操作前，已将所需数据先导入至</a:t>
            </a:r>
            <a:r>
              <a:rPr lang="en-US" altLang="zh-CN" b="1" dirty="0">
                <a:solidFill>
                  <a:srgbClr val="0F1115"/>
                </a:solidFill>
                <a:latin typeface="quote-cjk-patch"/>
              </a:rPr>
              <a:t>MySQL</a:t>
            </a:r>
            <a:r>
              <a:rPr lang="zh-CN" altLang="zh-CN" b="1" dirty="0">
                <a:solidFill>
                  <a:srgbClr val="0F1115"/>
                </a:solidFill>
                <a:latin typeface="quote-cjk-patch"/>
              </a:rPr>
              <a:t>数据库</a:t>
            </a:r>
            <a:r>
              <a:rPr lang="zh-CN" altLang="en-US" b="1" dirty="0">
                <a:solidFill>
                  <a:srgbClr val="0F1115"/>
                </a:solidFill>
                <a:latin typeface="quote-cjk-patch"/>
              </a:rPr>
              <a:t>）</a:t>
            </a:r>
          </a:p>
        </p:txBody>
      </p:sp>
      <p:sp>
        <p:nvSpPr>
          <p:cNvPr id="6" name="文本框 5">
            <a:extLst>
              <a:ext uri="{FF2B5EF4-FFF2-40B4-BE49-F238E27FC236}">
                <a16:creationId xmlns:a16="http://schemas.microsoft.com/office/drawing/2014/main" id="{5B37C072-6FDE-363B-0905-C4B7B0A4069C}"/>
              </a:ext>
            </a:extLst>
          </p:cNvPr>
          <p:cNvSpPr txBox="1"/>
          <p:nvPr/>
        </p:nvSpPr>
        <p:spPr>
          <a:xfrm>
            <a:off x="457762" y="2027770"/>
            <a:ext cx="4572000" cy="369332"/>
          </a:xfrm>
          <a:prstGeom prst="rect">
            <a:avLst/>
          </a:prstGeom>
          <a:noFill/>
        </p:spPr>
        <p:txBody>
          <a:bodyPr wrap="square">
            <a:spAutoFit/>
          </a:bodyPr>
          <a:lstStyle/>
          <a:p>
            <a:pPr algn="l">
              <a:spcBef>
                <a:spcPts val="300"/>
              </a:spcBef>
              <a:buFont typeface="Arial" panose="020B0604020202020204" pitchFamily="34" charset="0"/>
              <a:buChar char="•"/>
            </a:pPr>
            <a:r>
              <a:rPr lang="zh-CN" altLang="en-US" b="1" i="0" dirty="0">
                <a:solidFill>
                  <a:srgbClr val="0F1115"/>
                </a:solidFill>
                <a:effectLst/>
                <a:latin typeface="quote-cjk-patch"/>
              </a:rPr>
              <a:t>数据清洗</a:t>
            </a:r>
            <a:r>
              <a:rPr lang="zh-CN" altLang="en-US" b="0" i="0" dirty="0">
                <a:solidFill>
                  <a:srgbClr val="0F1115"/>
                </a:solidFill>
                <a:effectLst/>
                <a:latin typeface="quote-cjk-patch"/>
              </a:rPr>
              <a:t>：修正“康复但死亡”等逻辑错误。</a:t>
            </a:r>
          </a:p>
        </p:txBody>
      </p:sp>
      <p:sp>
        <p:nvSpPr>
          <p:cNvPr id="9" name="文本框 8">
            <a:extLst>
              <a:ext uri="{FF2B5EF4-FFF2-40B4-BE49-F238E27FC236}">
                <a16:creationId xmlns:a16="http://schemas.microsoft.com/office/drawing/2014/main" id="{C7C3814B-56DB-1031-9D37-28325BB9E068}"/>
              </a:ext>
            </a:extLst>
          </p:cNvPr>
          <p:cNvSpPr txBox="1"/>
          <p:nvPr/>
        </p:nvSpPr>
        <p:spPr>
          <a:xfrm>
            <a:off x="483306" y="2556524"/>
            <a:ext cx="4572000" cy="646331"/>
          </a:xfrm>
          <a:prstGeom prst="rect">
            <a:avLst/>
          </a:prstGeom>
          <a:noFill/>
        </p:spPr>
        <p:txBody>
          <a:bodyPr wrap="square">
            <a:spAutoFit/>
          </a:bodyPr>
          <a:lstStyle/>
          <a:p>
            <a:pPr algn="l">
              <a:spcBef>
                <a:spcPts val="450"/>
              </a:spcBef>
              <a:buFont typeface="Arial" panose="020B0604020202020204" pitchFamily="34" charset="0"/>
              <a:buChar char="•"/>
            </a:pPr>
            <a:r>
              <a:rPr lang="zh-CN" altLang="en-US" b="1" i="0" dirty="0">
                <a:solidFill>
                  <a:srgbClr val="0F1115"/>
                </a:solidFill>
                <a:effectLst/>
                <a:latin typeface="quote-cjk-patch"/>
              </a:rPr>
              <a:t>数据变换</a:t>
            </a:r>
            <a:r>
              <a:rPr lang="zh-CN" altLang="en-US" b="0" i="0" dirty="0">
                <a:solidFill>
                  <a:srgbClr val="0F1115"/>
                </a:solidFill>
                <a:effectLst/>
                <a:latin typeface="quote-cjk-patch"/>
              </a:rPr>
              <a:t>：应用</a:t>
            </a:r>
            <a:r>
              <a:rPr lang="en-US" altLang="zh-CN" b="0" i="0" dirty="0">
                <a:solidFill>
                  <a:srgbClr val="0F1115"/>
                </a:solidFill>
                <a:effectLst/>
                <a:latin typeface="quote-cjk-patch"/>
              </a:rPr>
              <a:t>PCA</a:t>
            </a:r>
            <a:r>
              <a:rPr lang="zh-CN" altLang="en-US" b="0" i="0" dirty="0">
                <a:solidFill>
                  <a:srgbClr val="0F1115"/>
                </a:solidFill>
                <a:effectLst/>
                <a:latin typeface="quote-cjk-patch"/>
              </a:rPr>
              <a:t>对水质多指标进行降维，生成各省“综合水质得分”。</a:t>
            </a:r>
          </a:p>
        </p:txBody>
      </p:sp>
      <p:pic>
        <p:nvPicPr>
          <p:cNvPr id="4098" name="图片 1">
            <a:extLst>
              <a:ext uri="{FF2B5EF4-FFF2-40B4-BE49-F238E27FC236}">
                <a16:creationId xmlns:a16="http://schemas.microsoft.com/office/drawing/2014/main" id="{163E5D5E-F7A8-B248-DCC6-345D84E462A3}"/>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49161"/>
          <a:stretch>
            <a:fillRect/>
          </a:stretch>
        </p:blipFill>
        <p:spPr bwMode="auto">
          <a:xfrm>
            <a:off x="5238137" y="2215516"/>
            <a:ext cx="3417209" cy="39509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9B9A69B4-2612-542D-6146-650F5CF36345}"/>
              </a:ext>
            </a:extLst>
          </p:cNvPr>
          <p:cNvSpPr txBox="1"/>
          <p:nvPr/>
        </p:nvSpPr>
        <p:spPr>
          <a:xfrm>
            <a:off x="483306" y="3250792"/>
            <a:ext cx="4808774" cy="369332"/>
          </a:xfrm>
          <a:prstGeom prst="rect">
            <a:avLst/>
          </a:prstGeom>
          <a:noFill/>
        </p:spPr>
        <p:txBody>
          <a:bodyPr wrap="square">
            <a:spAutoFit/>
          </a:bodyPr>
          <a:lstStyle/>
          <a:p>
            <a:pPr indent="266700" algn="just">
              <a:buNone/>
            </a:pPr>
            <a:r>
              <a:rPr lang="zh-CN" altLang="en-US" sz="1400" kern="100" dirty="0">
                <a:latin typeface="Times New Roman" panose="02020603050405020304" pitchFamily="18" charset="0"/>
                <a:ea typeface="宋体" panose="02010600030101010101" pitchFamily="2" charset="-122"/>
              </a:rPr>
              <a:t>将表中字符数据删去只提取</a:t>
            </a:r>
            <a:r>
              <a:rPr lang="zh-CN" altLang="zh-CN" sz="1400" kern="100" dirty="0">
                <a:effectLst/>
                <a:latin typeface="Times New Roman" panose="02020603050405020304" pitchFamily="18" charset="0"/>
                <a:ea typeface="宋体" panose="02010600030101010101" pitchFamily="2" charset="-122"/>
              </a:rPr>
              <a:t>数值型水质指标</a:t>
            </a:r>
            <a:r>
              <a:rPr lang="zh-CN" altLang="zh-CN" sz="1800" kern="100" dirty="0">
                <a:effectLst/>
                <a:latin typeface="Times New Roman" panose="02020603050405020304" pitchFamily="18" charset="0"/>
                <a:ea typeface="宋体" panose="02010600030101010101" pitchFamily="2" charset="-122"/>
              </a:rPr>
              <a:t>。</a:t>
            </a:r>
          </a:p>
        </p:txBody>
      </p:sp>
      <p:sp>
        <p:nvSpPr>
          <p:cNvPr id="15" name="文本框 14">
            <a:extLst>
              <a:ext uri="{FF2B5EF4-FFF2-40B4-BE49-F238E27FC236}">
                <a16:creationId xmlns:a16="http://schemas.microsoft.com/office/drawing/2014/main" id="{312471AA-8F11-8C62-AB32-78CC268E3CB9}"/>
              </a:ext>
            </a:extLst>
          </p:cNvPr>
          <p:cNvSpPr txBox="1"/>
          <p:nvPr/>
        </p:nvSpPr>
        <p:spPr>
          <a:xfrm>
            <a:off x="488654" y="3646020"/>
            <a:ext cx="4572000" cy="307777"/>
          </a:xfrm>
          <a:prstGeom prst="rect">
            <a:avLst/>
          </a:prstGeom>
          <a:noFill/>
        </p:spPr>
        <p:txBody>
          <a:bodyPr wrap="square">
            <a:spAutoFit/>
          </a:bodyPr>
          <a:lstStyle/>
          <a:p>
            <a:pPr indent="266700" algn="just">
              <a:buNone/>
            </a:pPr>
            <a:r>
              <a:rPr lang="zh-CN" altLang="zh-CN" sz="1400" kern="100" dirty="0">
                <a:effectLst/>
                <a:latin typeface="Times New Roman" panose="02020603050405020304" pitchFamily="18" charset="0"/>
                <a:ea typeface="宋体" panose="02010600030101010101" pitchFamily="2" charset="-122"/>
              </a:rPr>
              <a:t>对每个指标列做中心化与标准差归一化</a:t>
            </a:r>
            <a:r>
              <a:rPr lang="zh-CN" altLang="en-US" sz="1400" kern="100" dirty="0">
                <a:latin typeface="Times New Roman" panose="02020603050405020304" pitchFamily="18" charset="0"/>
                <a:ea typeface="宋体" panose="02010600030101010101" pitchFamily="2" charset="-122"/>
              </a:rPr>
              <a:t>。</a:t>
            </a:r>
            <a:endParaRPr lang="zh-CN" altLang="zh-CN" sz="1400" kern="100" dirty="0">
              <a:effectLst/>
              <a:latin typeface="Times New Roman" panose="02020603050405020304" pitchFamily="18" charset="0"/>
              <a:ea typeface="宋体" panose="02010600030101010101" pitchFamily="2" charset="-122"/>
            </a:endParaRPr>
          </a:p>
        </p:txBody>
      </p:sp>
      <p:sp>
        <p:nvSpPr>
          <p:cNvPr id="18" name="文本框 17">
            <a:extLst>
              <a:ext uri="{FF2B5EF4-FFF2-40B4-BE49-F238E27FC236}">
                <a16:creationId xmlns:a16="http://schemas.microsoft.com/office/drawing/2014/main" id="{87624C06-E52B-11BD-1409-F0927D2394C9}"/>
              </a:ext>
            </a:extLst>
          </p:cNvPr>
          <p:cNvSpPr txBox="1"/>
          <p:nvPr/>
        </p:nvSpPr>
        <p:spPr>
          <a:xfrm>
            <a:off x="769177" y="3970320"/>
            <a:ext cx="4572000" cy="307777"/>
          </a:xfrm>
          <a:prstGeom prst="rect">
            <a:avLst/>
          </a:prstGeom>
          <a:noFill/>
        </p:spPr>
        <p:txBody>
          <a:bodyPr wrap="square">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计算协方差矩阵</a:t>
            </a:r>
            <a:endParaRPr lang="zh-CN" altLang="en-US" sz="1400" dirty="0"/>
          </a:p>
        </p:txBody>
      </p:sp>
      <p:sp>
        <p:nvSpPr>
          <p:cNvPr id="20" name="文本框 19">
            <a:extLst>
              <a:ext uri="{FF2B5EF4-FFF2-40B4-BE49-F238E27FC236}">
                <a16:creationId xmlns:a16="http://schemas.microsoft.com/office/drawing/2014/main" id="{3426050F-6FD4-8613-AF59-BD2FEB0DD5CD}"/>
              </a:ext>
            </a:extLst>
          </p:cNvPr>
          <p:cNvSpPr txBox="1"/>
          <p:nvPr/>
        </p:nvSpPr>
        <p:spPr>
          <a:xfrm>
            <a:off x="804945" y="5871267"/>
            <a:ext cx="4572000" cy="307777"/>
          </a:xfrm>
          <a:prstGeom prst="rect">
            <a:avLst/>
          </a:prstGeom>
          <a:noFill/>
        </p:spPr>
        <p:txBody>
          <a:bodyPr wrap="square">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取</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矩阵</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的最大特征值对应的单位特征向量</a:t>
            </a:r>
            <a:endParaRPr lang="zh-CN" altLang="en-US" sz="1400" dirty="0"/>
          </a:p>
        </p:txBody>
      </p:sp>
      <p:sp>
        <p:nvSpPr>
          <p:cNvPr id="22" name="文本框 21">
            <a:extLst>
              <a:ext uri="{FF2B5EF4-FFF2-40B4-BE49-F238E27FC236}">
                <a16:creationId xmlns:a16="http://schemas.microsoft.com/office/drawing/2014/main" id="{2348314D-EF5F-BCC0-D545-F9D7ED4E9FD4}"/>
              </a:ext>
            </a:extLst>
          </p:cNvPr>
          <p:cNvSpPr txBox="1"/>
          <p:nvPr/>
        </p:nvSpPr>
        <p:spPr>
          <a:xfrm>
            <a:off x="804945" y="6162688"/>
            <a:ext cx="4572000" cy="307777"/>
          </a:xfrm>
          <a:prstGeom prst="rect">
            <a:avLst/>
          </a:prstGeom>
          <a:noFill/>
        </p:spPr>
        <p:txBody>
          <a:bodyPr wrap="square">
            <a:spAutoFit/>
          </a:bodyPr>
          <a:lstStyle/>
          <a:p>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样本投影到第一主成分阶段</a:t>
            </a:r>
            <a:endParaRPr lang="zh-CN" altLang="en-US" sz="1400" dirty="0"/>
          </a:p>
        </p:txBody>
      </p:sp>
      <p:sp>
        <p:nvSpPr>
          <p:cNvPr id="24" name="文本框 23">
            <a:extLst>
              <a:ext uri="{FF2B5EF4-FFF2-40B4-BE49-F238E27FC236}">
                <a16:creationId xmlns:a16="http://schemas.microsoft.com/office/drawing/2014/main" id="{15B34772-A4A1-6296-386E-7EB3E5055257}"/>
              </a:ext>
            </a:extLst>
          </p:cNvPr>
          <p:cNvSpPr txBox="1"/>
          <p:nvPr/>
        </p:nvSpPr>
        <p:spPr>
          <a:xfrm>
            <a:off x="789222" y="6478105"/>
            <a:ext cx="4862898" cy="307777"/>
          </a:xfrm>
          <a:prstGeom prst="rect">
            <a:avLst/>
          </a:prstGeom>
          <a:noFill/>
        </p:spPr>
        <p:txBody>
          <a:bodyPr wrap="square">
            <a:spAutoFit/>
          </a:bodyPr>
          <a:lstStyle/>
          <a:p>
            <a:r>
              <a:rPr lang="zh-CN" altLang="zh-CN" sz="1400" kern="100" dirty="0">
                <a:latin typeface="Times New Roman" panose="02020603050405020304" pitchFamily="18" charset="0"/>
                <a:ea typeface="宋体" panose="02010600030101010101" pitchFamily="2" charset="-122"/>
                <a:cs typeface="Times New Roman" panose="02020603050405020304" pitchFamily="18" charset="0"/>
              </a:rPr>
              <a:t>按省份聚合</a:t>
            </a:r>
            <a:r>
              <a:rPr lang="zh-CN" altLang="en-US" sz="1400" kern="100" dirty="0">
                <a:latin typeface="Times New Roman" panose="02020603050405020304" pitchFamily="18" charset="0"/>
                <a:ea typeface="宋体" panose="02010600030101010101" pitchFamily="2" charset="-122"/>
                <a:cs typeface="Times New Roman" panose="02020603050405020304" pitchFamily="18" charset="0"/>
              </a:rPr>
              <a:t>并</a:t>
            </a:r>
            <a:r>
              <a:rPr lang="zh-CN" altLang="zh-CN" sz="1400" kern="100" dirty="0">
                <a:effectLst/>
                <a:latin typeface="Times New Roman" panose="02020603050405020304" pitchFamily="18" charset="0"/>
                <a:ea typeface="宋体" panose="02010600030101010101" pitchFamily="2" charset="-122"/>
                <a:cs typeface="Times New Roman" panose="02020603050405020304" pitchFamily="18" charset="0"/>
              </a:rPr>
              <a:t>线性缩放到固定区间阶段</a:t>
            </a:r>
            <a:r>
              <a:rPr lang="zh-CN" altLang="en-US" sz="1400" kern="100" dirty="0">
                <a:effectLst/>
                <a:latin typeface="Times New Roman" panose="02020603050405020304" pitchFamily="18" charset="0"/>
                <a:ea typeface="宋体" panose="02010600030101010101" pitchFamily="2" charset="-122"/>
                <a:cs typeface="Times New Roman" panose="02020603050405020304" pitchFamily="18" charset="0"/>
              </a:rPr>
              <a:t>得到各省最后的评分</a:t>
            </a:r>
            <a:endParaRPr lang="zh-CN" altLang="en-US" sz="1400" dirty="0"/>
          </a:p>
        </p:txBody>
      </p:sp>
      <p:pic>
        <p:nvPicPr>
          <p:cNvPr id="4099" name="图片 1">
            <a:extLst>
              <a:ext uri="{FF2B5EF4-FFF2-40B4-BE49-F238E27FC236}">
                <a16:creationId xmlns:a16="http://schemas.microsoft.com/office/drawing/2014/main" id="{3799AC88-8AB2-47C6-7BEC-6BBD1239177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1546" y="4029227"/>
            <a:ext cx="1728192" cy="1696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28" name="直接箭头连接符 27">
            <a:extLst>
              <a:ext uri="{FF2B5EF4-FFF2-40B4-BE49-F238E27FC236}">
                <a16:creationId xmlns:a16="http://schemas.microsoft.com/office/drawing/2014/main" id="{51E6363A-9DC6-2EB1-ACC9-A3E177B1D228}"/>
              </a:ext>
            </a:extLst>
          </p:cNvPr>
          <p:cNvCxnSpPr/>
          <p:nvPr/>
        </p:nvCxnSpPr>
        <p:spPr>
          <a:xfrm>
            <a:off x="2123728" y="3512112"/>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直接箭头连接符 28">
            <a:extLst>
              <a:ext uri="{FF2B5EF4-FFF2-40B4-BE49-F238E27FC236}">
                <a16:creationId xmlns:a16="http://schemas.microsoft.com/office/drawing/2014/main" id="{AA56A6D3-6020-C22D-CE4C-4585F2B2F02B}"/>
              </a:ext>
            </a:extLst>
          </p:cNvPr>
          <p:cNvCxnSpPr/>
          <p:nvPr/>
        </p:nvCxnSpPr>
        <p:spPr>
          <a:xfrm>
            <a:off x="2123728" y="3884953"/>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a:extLst>
              <a:ext uri="{FF2B5EF4-FFF2-40B4-BE49-F238E27FC236}">
                <a16:creationId xmlns:a16="http://schemas.microsoft.com/office/drawing/2014/main" id="{F1092C60-23D3-A3B7-B5D6-AA5FA8AE8FC4}"/>
              </a:ext>
            </a:extLst>
          </p:cNvPr>
          <p:cNvCxnSpPr>
            <a:cxnSpLocks/>
          </p:cNvCxnSpPr>
          <p:nvPr/>
        </p:nvCxnSpPr>
        <p:spPr>
          <a:xfrm>
            <a:off x="2123728" y="4200084"/>
            <a:ext cx="0" cy="167118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2" name="直接箭头连接符 31">
            <a:extLst>
              <a:ext uri="{FF2B5EF4-FFF2-40B4-BE49-F238E27FC236}">
                <a16:creationId xmlns:a16="http://schemas.microsoft.com/office/drawing/2014/main" id="{AEB98697-9B96-5AE6-7221-6D47930B5909}"/>
              </a:ext>
            </a:extLst>
          </p:cNvPr>
          <p:cNvCxnSpPr/>
          <p:nvPr/>
        </p:nvCxnSpPr>
        <p:spPr>
          <a:xfrm>
            <a:off x="2123728" y="6054676"/>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50DEAED3-806B-B6DB-E11F-71AD403B8426}"/>
              </a:ext>
            </a:extLst>
          </p:cNvPr>
          <p:cNvCxnSpPr/>
          <p:nvPr/>
        </p:nvCxnSpPr>
        <p:spPr>
          <a:xfrm>
            <a:off x="2123728" y="6362453"/>
            <a:ext cx="0" cy="2160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865110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D6DC63-824A-E52C-7E24-69A7838C9C86}"/>
            </a:ext>
          </a:extLst>
        </p:cNvPr>
        <p:cNvGrpSpPr/>
        <p:nvPr/>
      </p:nvGrpSpPr>
      <p:grpSpPr>
        <a:xfrm>
          <a:off x="0" y="0"/>
          <a:ext cx="0" cy="0"/>
          <a:chOff x="0" y="0"/>
          <a:chExt cx="0" cy="0"/>
        </a:xfrm>
      </p:grpSpPr>
      <p:sp>
        <p:nvSpPr>
          <p:cNvPr id="12" name="Freeform 6">
            <a:extLst>
              <a:ext uri="{FF2B5EF4-FFF2-40B4-BE49-F238E27FC236}">
                <a16:creationId xmlns:a16="http://schemas.microsoft.com/office/drawing/2014/main" id="{7A79D90F-29D3-A5CB-B496-7B8F61B683FA}"/>
              </a:ext>
            </a:extLst>
          </p:cNvPr>
          <p:cNvSpPr/>
          <p:nvPr/>
        </p:nvSpPr>
        <p:spPr>
          <a:xfrm>
            <a:off x="7524328" y="4365104"/>
            <a:ext cx="2397571" cy="5402813"/>
          </a:xfrm>
          <a:custGeom>
            <a:avLst/>
            <a:gdLst/>
            <a:ahLst/>
            <a:cxnLst/>
            <a:rect l="l" t="t" r="r" b="b"/>
            <a:pathLst>
              <a:path w="4557811" h="11043155">
                <a:moveTo>
                  <a:pt x="0" y="0"/>
                </a:moveTo>
                <a:lnTo>
                  <a:pt x="4557811" y="0"/>
                </a:lnTo>
                <a:lnTo>
                  <a:pt x="4557811" y="11043155"/>
                </a:lnTo>
                <a:lnTo>
                  <a:pt x="0" y="11043155"/>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文本框 4">
            <a:extLst>
              <a:ext uri="{FF2B5EF4-FFF2-40B4-BE49-F238E27FC236}">
                <a16:creationId xmlns:a16="http://schemas.microsoft.com/office/drawing/2014/main" id="{E7BB4DC8-F95E-5BCA-4609-40F2B07DC614}"/>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A17AD509-EDE4-84F6-10DD-9949D93FD9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51DA1C7-39D3-943D-93F4-1BB32799C3F7}"/>
              </a:ext>
            </a:extLst>
          </p:cNvPr>
          <p:cNvSpPr txBox="1"/>
          <p:nvPr/>
        </p:nvSpPr>
        <p:spPr>
          <a:xfrm>
            <a:off x="457762" y="1499016"/>
            <a:ext cx="7138573" cy="646331"/>
          </a:xfrm>
          <a:prstGeom prst="rect">
            <a:avLst/>
          </a:prstGeom>
          <a:noFill/>
        </p:spPr>
        <p:txBody>
          <a:bodyPr wrap="square">
            <a:spAutoFit/>
          </a:bodyPr>
          <a:lstStyle/>
          <a:p>
            <a:pPr>
              <a:spcBef>
                <a:spcPts val="1200"/>
              </a:spcBef>
              <a:spcAft>
                <a:spcPts val="600"/>
              </a:spcAft>
              <a:buFont typeface="Arial" panose="020B0604020202020204" pitchFamily="34" charset="0"/>
              <a:buChar char="•"/>
            </a:pPr>
            <a:r>
              <a:rPr lang="zh-CN" altLang="en-US" b="1" dirty="0">
                <a:solidFill>
                  <a:srgbClr val="0F1115"/>
                </a:solidFill>
                <a:latin typeface="quote-cjk-patch"/>
              </a:rPr>
              <a:t>映射原则：</a:t>
            </a:r>
            <a:r>
              <a:rPr lang="zh-CN" altLang="zh-CN" dirty="0"/>
              <a:t>本模块负责将经过处理与降维的多源数据转化为可交互的可视化表达，实现从数值表格到认知理解的映射。</a:t>
            </a:r>
            <a:r>
              <a:rPr lang="zh-CN" altLang="en-US" dirty="0"/>
              <a:t>可分为三个模块</a:t>
            </a:r>
            <a:endParaRPr lang="zh-CN" altLang="en-US" b="1" dirty="0">
              <a:solidFill>
                <a:srgbClr val="0F1115"/>
              </a:solidFill>
              <a:latin typeface="quote-cjk-patch"/>
            </a:endParaRPr>
          </a:p>
        </p:txBody>
      </p:sp>
      <p:sp>
        <p:nvSpPr>
          <p:cNvPr id="10" name="文本框 9">
            <a:extLst>
              <a:ext uri="{FF2B5EF4-FFF2-40B4-BE49-F238E27FC236}">
                <a16:creationId xmlns:a16="http://schemas.microsoft.com/office/drawing/2014/main" id="{E5D89DEC-42B8-981D-CFED-BEAE8AFD2A2B}"/>
              </a:ext>
            </a:extLst>
          </p:cNvPr>
          <p:cNvSpPr txBox="1"/>
          <p:nvPr/>
        </p:nvSpPr>
        <p:spPr>
          <a:xfrm>
            <a:off x="0" y="2169349"/>
            <a:ext cx="8964488" cy="923330"/>
          </a:xfrm>
          <a:prstGeom prst="rect">
            <a:avLst/>
          </a:prstGeom>
          <a:noFill/>
        </p:spPr>
        <p:txBody>
          <a:bodyPr wrap="square">
            <a:spAutoFit/>
          </a:bodyPr>
          <a:lstStyle/>
          <a:p>
            <a:pPr marL="342900" lvl="0" indent="-342900" algn="just">
              <a:buFont typeface="+mj-lt"/>
              <a:buAutoNum type="arabicParenBoth"/>
            </a:pPr>
            <a:r>
              <a:rPr lang="zh-CN" altLang="zh-CN" sz="1800" kern="100" dirty="0">
                <a:effectLst/>
                <a:latin typeface="Times New Roman" panose="02020603050405020304" pitchFamily="18" charset="0"/>
                <a:ea typeface="宋体" panose="02010600030101010101" pitchFamily="2" charset="-122"/>
              </a:rPr>
              <a:t>空间</a:t>
            </a:r>
            <a:r>
              <a:rPr lang="zh-CN" altLang="en-US" sz="1800" kern="100" dirty="0">
                <a:effectLst/>
                <a:latin typeface="Times New Roman" panose="02020603050405020304" pitchFamily="18" charset="0"/>
                <a:ea typeface="宋体" panose="02010600030101010101" pitchFamily="2" charset="-122"/>
              </a:rPr>
              <a:t>和环境综合</a:t>
            </a:r>
            <a:r>
              <a:rPr lang="zh-CN" altLang="zh-CN" sz="1800" kern="100" dirty="0">
                <a:effectLst/>
                <a:latin typeface="Times New Roman" panose="02020603050405020304" pitchFamily="18" charset="0"/>
                <a:ea typeface="宋体" panose="02010600030101010101" pitchFamily="2" charset="-122"/>
              </a:rPr>
              <a:t>可视化：</a:t>
            </a:r>
            <a:endParaRPr lang="en-US" altLang="zh-CN" sz="1800" kern="100" dirty="0">
              <a:effectLst/>
              <a:latin typeface="Times New Roman" panose="02020603050405020304" pitchFamily="18" charset="0"/>
              <a:ea typeface="宋体" panose="02010600030101010101" pitchFamily="2" charset="-122"/>
            </a:endParaRPr>
          </a:p>
          <a:p>
            <a:pPr lvl="0" algn="just"/>
            <a:r>
              <a:rPr lang="zh-CN" altLang="en-US" kern="100" dirty="0">
                <a:latin typeface="Times New Roman" panose="02020603050405020304" pitchFamily="18" charset="0"/>
                <a:ea typeface="宋体" panose="02010600030101010101" pitchFamily="2" charset="-122"/>
              </a:rPr>
              <a:t>        采用中国省级</a:t>
            </a:r>
            <a:r>
              <a:rPr lang="en-US" altLang="zh-CN" kern="100" dirty="0">
                <a:latin typeface="Times New Roman" panose="02020603050405020304" pitchFamily="18" charset="0"/>
                <a:ea typeface="宋体" panose="02010600030101010101" pitchFamily="2" charset="-122"/>
              </a:rPr>
              <a:t>choropleth</a:t>
            </a:r>
            <a:r>
              <a:rPr lang="zh-CN" altLang="en-US" kern="100" dirty="0">
                <a:latin typeface="Times New Roman" panose="02020603050405020304" pitchFamily="18" charset="0"/>
                <a:ea typeface="宋体" panose="02010600030101010101" pitchFamily="2" charset="-122"/>
              </a:rPr>
              <a:t>地图，叠加病例热力图和水质</a:t>
            </a:r>
            <a:r>
              <a:rPr lang="en-US" altLang="zh-CN" kern="100" dirty="0">
                <a:latin typeface="Times New Roman" panose="02020603050405020304" pitchFamily="18" charset="0"/>
                <a:ea typeface="宋体" panose="02010600030101010101" pitchFamily="2" charset="-122"/>
              </a:rPr>
              <a:t>PCA</a:t>
            </a:r>
            <a:r>
              <a:rPr lang="zh-CN" altLang="en-US" kern="100" dirty="0">
                <a:latin typeface="Times New Roman" panose="02020603050405020304" pitchFamily="18" charset="0"/>
                <a:ea typeface="宋体" panose="02010600030101010101" pitchFamily="2" charset="-122"/>
              </a:rPr>
              <a:t>评分热力层展示地理分布的差异。</a:t>
            </a:r>
            <a:endParaRPr lang="zh-CN" altLang="zh-CN" sz="1800" kern="100" dirty="0">
              <a:effectLst/>
              <a:latin typeface="Times New Roman" panose="02020603050405020304" pitchFamily="18" charset="0"/>
              <a:ea typeface="宋体" panose="02010600030101010101" pitchFamily="2" charset="-122"/>
            </a:endParaRPr>
          </a:p>
        </p:txBody>
      </p:sp>
      <p:pic>
        <p:nvPicPr>
          <p:cNvPr id="5122" name="图片 1">
            <a:extLst>
              <a:ext uri="{FF2B5EF4-FFF2-40B4-BE49-F238E27FC236}">
                <a16:creationId xmlns:a16="http://schemas.microsoft.com/office/drawing/2014/main" id="{9E6878E8-3B40-7785-CA10-C03D8C8EE27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64538" y="3182260"/>
            <a:ext cx="2677067" cy="225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3" name="图片 1">
            <a:extLst>
              <a:ext uri="{FF2B5EF4-FFF2-40B4-BE49-F238E27FC236}">
                <a16:creationId xmlns:a16="http://schemas.microsoft.com/office/drawing/2014/main" id="{A63A37A9-C9D1-52AD-7B97-6C21750E63A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205775" y="3182260"/>
            <a:ext cx="2592353" cy="225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4" name="图片 1">
            <a:extLst>
              <a:ext uri="{FF2B5EF4-FFF2-40B4-BE49-F238E27FC236}">
                <a16:creationId xmlns:a16="http://schemas.microsoft.com/office/drawing/2014/main" id="{0DFFAD80-A320-0A77-B2CD-0C63B31A944D}"/>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063022" y="3182259"/>
            <a:ext cx="2649574" cy="22578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5" name="图片 1">
            <a:extLst>
              <a:ext uri="{FF2B5EF4-FFF2-40B4-BE49-F238E27FC236}">
                <a16:creationId xmlns:a16="http://schemas.microsoft.com/office/drawing/2014/main" id="{243BBDB8-DABB-A2C3-07C0-9554488D313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869231" y="2118024"/>
            <a:ext cx="7405538" cy="25994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4300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125"/>
                                        </p:tgtEl>
                                        <p:attrNameLst>
                                          <p:attrName>style.visibility</p:attrName>
                                        </p:attrNameLst>
                                      </p:cBhvr>
                                      <p:to>
                                        <p:strVal val="visible"/>
                                      </p:to>
                                    </p:set>
                                    <p:animEffect transition="in" filter="fade">
                                      <p:cBhvr>
                                        <p:cTn id="7" dur="1000"/>
                                        <p:tgtEl>
                                          <p:spTgt spid="5125"/>
                                        </p:tgtEl>
                                      </p:cBhvr>
                                    </p:animEffect>
                                    <p:anim calcmode="lin" valueType="num">
                                      <p:cBhvr>
                                        <p:cTn id="8" dur="1000" fill="hold"/>
                                        <p:tgtEl>
                                          <p:spTgt spid="5125"/>
                                        </p:tgtEl>
                                        <p:attrNameLst>
                                          <p:attrName>ppt_x</p:attrName>
                                        </p:attrNameLst>
                                      </p:cBhvr>
                                      <p:tavLst>
                                        <p:tav tm="0">
                                          <p:val>
                                            <p:strVal val="#ppt_x"/>
                                          </p:val>
                                        </p:tav>
                                        <p:tav tm="100000">
                                          <p:val>
                                            <p:strVal val="#ppt_x"/>
                                          </p:val>
                                        </p:tav>
                                      </p:tavLst>
                                    </p:anim>
                                    <p:anim calcmode="lin" valueType="num">
                                      <p:cBhvr>
                                        <p:cTn id="9" dur="1000" fill="hold"/>
                                        <p:tgtEl>
                                          <p:spTgt spid="512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E9FFFB6-BE44-00AC-9D44-9C339EC79464}"/>
            </a:ext>
          </a:extLst>
        </p:cNvPr>
        <p:cNvGrpSpPr/>
        <p:nvPr/>
      </p:nvGrpSpPr>
      <p:grpSpPr>
        <a:xfrm>
          <a:off x="0" y="0"/>
          <a:ext cx="0" cy="0"/>
          <a:chOff x="0" y="0"/>
          <a:chExt cx="0" cy="0"/>
        </a:xfrm>
      </p:grpSpPr>
      <p:sp>
        <p:nvSpPr>
          <p:cNvPr id="5" name="文本框 4">
            <a:extLst>
              <a:ext uri="{FF2B5EF4-FFF2-40B4-BE49-F238E27FC236}">
                <a16:creationId xmlns:a16="http://schemas.microsoft.com/office/drawing/2014/main" id="{6E764364-1B49-4A37-2E50-2F8F8A00EE78}"/>
              </a:ext>
            </a:extLst>
          </p:cNvPr>
          <p:cNvSpPr txBox="1"/>
          <p:nvPr/>
        </p:nvSpPr>
        <p:spPr>
          <a:xfrm>
            <a:off x="235546" y="690183"/>
            <a:ext cx="4572000" cy="461665"/>
          </a:xfrm>
          <a:prstGeom prst="rect">
            <a:avLst/>
          </a:prstGeom>
          <a:noFill/>
        </p:spPr>
        <p:txBody>
          <a:bodyPr wrap="square">
            <a:spAutoFit/>
          </a:bodyPr>
          <a:lstStyle/>
          <a:p>
            <a:r>
              <a:rPr lang="zh-CN" altLang="en-US" sz="2400" b="1" dirty="0">
                <a:solidFill>
                  <a:srgbClr val="0F1115"/>
                </a:solidFill>
                <a:latin typeface="quote-cjk-patch"/>
              </a:rPr>
              <a:t>四、可视化映射模块</a:t>
            </a:r>
          </a:p>
        </p:txBody>
      </p:sp>
      <p:pic>
        <p:nvPicPr>
          <p:cNvPr id="2051" name="图片 1">
            <a:extLst>
              <a:ext uri="{FF2B5EF4-FFF2-40B4-BE49-F238E27FC236}">
                <a16:creationId xmlns:a16="http://schemas.microsoft.com/office/drawing/2014/main" id="{203760CC-BDF7-ABE1-09E1-CD9881B7760B}"/>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16016" y="524140"/>
            <a:ext cx="3963988" cy="793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93334B86-852B-1F1B-91D3-919200CEEE51}"/>
              </a:ext>
            </a:extLst>
          </p:cNvPr>
          <p:cNvSpPr txBox="1"/>
          <p:nvPr/>
        </p:nvSpPr>
        <p:spPr>
          <a:xfrm>
            <a:off x="89756" y="1335814"/>
            <a:ext cx="8964488" cy="1200329"/>
          </a:xfrm>
          <a:prstGeom prst="rect">
            <a:avLst/>
          </a:prstGeom>
          <a:noFill/>
        </p:spPr>
        <p:txBody>
          <a:bodyPr wrap="square">
            <a:spAutoFit/>
          </a:bodyPr>
          <a:lstStyle/>
          <a:p>
            <a:pPr lvl="0" algn="just"/>
            <a:r>
              <a:rPr lang="en-US" altLang="zh-CN" kern="100" dirty="0">
                <a:latin typeface="Times New Roman" panose="02020603050405020304" pitchFamily="18" charset="0"/>
                <a:ea typeface="宋体" panose="02010600030101010101" pitchFamily="2" charset="-122"/>
              </a:rPr>
              <a:t>(2) </a:t>
            </a:r>
            <a:r>
              <a:rPr lang="zh-CN" altLang="en-US" kern="100" dirty="0">
                <a:latin typeface="Times New Roman" panose="02020603050405020304" pitchFamily="18" charset="0"/>
                <a:ea typeface="宋体" panose="02010600030101010101" pitchFamily="2" charset="-122"/>
              </a:rPr>
              <a:t>结构</a:t>
            </a:r>
            <a:r>
              <a:rPr lang="zh-CN" altLang="zh-CN" sz="1800" kern="100" dirty="0">
                <a:effectLst/>
                <a:latin typeface="Times New Roman" panose="02020603050405020304" pitchFamily="18" charset="0"/>
                <a:ea typeface="宋体" panose="02010600030101010101" pitchFamily="2" charset="-122"/>
              </a:rPr>
              <a:t>可视化</a:t>
            </a:r>
            <a:r>
              <a:rPr lang="zh-CN" altLang="en-US" sz="1800" kern="100" dirty="0">
                <a:effectLst/>
                <a:latin typeface="Times New Roman" panose="02020603050405020304" pitchFamily="18" charset="0"/>
                <a:ea typeface="宋体" panose="02010600030101010101" pitchFamily="2" charset="-122"/>
              </a:rPr>
              <a:t>：</a:t>
            </a:r>
            <a:endParaRPr lang="en-US" altLang="zh-CN" sz="1800" kern="100" dirty="0">
              <a:effectLst/>
              <a:latin typeface="Times New Roman" panose="02020603050405020304" pitchFamily="18" charset="0"/>
              <a:ea typeface="宋体" panose="02010600030101010101" pitchFamily="2" charset="-122"/>
            </a:endParaRPr>
          </a:p>
          <a:p>
            <a:pPr lvl="0" algn="just"/>
            <a:r>
              <a:rPr lang="en-US" altLang="zh-CN" kern="100" dirty="0">
                <a:latin typeface="Times New Roman" panose="02020603050405020304" pitchFamily="18" charset="0"/>
                <a:ea typeface="宋体" panose="02010600030101010101" pitchFamily="2" charset="-122"/>
              </a:rPr>
              <a:t>        </a:t>
            </a:r>
            <a:r>
              <a:rPr lang="zh-CN" altLang="zh-CN" dirty="0"/>
              <a:t>为揭示疫情传播与人群特征的结构关系，系统引入桑基图作为补充视图，展示省份</a:t>
            </a:r>
            <a:r>
              <a:rPr lang="en-US" altLang="zh-CN" dirty="0"/>
              <a:t>—</a:t>
            </a:r>
            <a:r>
              <a:rPr lang="zh-CN" altLang="zh-CN" dirty="0"/>
              <a:t>季节</a:t>
            </a:r>
            <a:r>
              <a:rPr lang="en-US" altLang="zh-CN" dirty="0"/>
              <a:t>/</a:t>
            </a:r>
            <a:r>
              <a:rPr lang="zh-CN" altLang="zh-CN" dirty="0"/>
              <a:t>年龄</a:t>
            </a:r>
            <a:r>
              <a:rPr lang="en-US" altLang="zh-CN" dirty="0"/>
              <a:t>—</a:t>
            </a:r>
            <a:r>
              <a:rPr lang="zh-CN" altLang="zh-CN" dirty="0"/>
              <a:t>病种三层节点之间的流向与权重。流线宽度代表病例规模，颜色与病种保持一致，用于识别高风险传播链与关键人群。</a:t>
            </a:r>
            <a:endParaRPr lang="en-US" altLang="zh-CN" sz="1800" kern="100" dirty="0">
              <a:effectLst/>
              <a:latin typeface="Times New Roman" panose="02020603050405020304" pitchFamily="18" charset="0"/>
              <a:ea typeface="宋体" panose="02010600030101010101" pitchFamily="2" charset="-122"/>
            </a:endParaRPr>
          </a:p>
        </p:txBody>
      </p:sp>
      <p:pic>
        <p:nvPicPr>
          <p:cNvPr id="6146" name="图片 1">
            <a:extLst>
              <a:ext uri="{FF2B5EF4-FFF2-40B4-BE49-F238E27FC236}">
                <a16:creationId xmlns:a16="http://schemas.microsoft.com/office/drawing/2014/main" id="{A02B01E5-10BE-933D-3BDA-F895C159ED1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732"/>
          <a:stretch>
            <a:fillRect/>
          </a:stretch>
        </p:blipFill>
        <p:spPr bwMode="auto">
          <a:xfrm>
            <a:off x="206962" y="2996952"/>
            <a:ext cx="8775914" cy="20931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Freeform 4">
            <a:extLst>
              <a:ext uri="{FF2B5EF4-FFF2-40B4-BE49-F238E27FC236}">
                <a16:creationId xmlns:a16="http://schemas.microsoft.com/office/drawing/2014/main" id="{CA29CBB9-393D-DDAA-9650-5C8768D519E1}"/>
              </a:ext>
            </a:extLst>
          </p:cNvPr>
          <p:cNvSpPr/>
          <p:nvPr/>
        </p:nvSpPr>
        <p:spPr>
          <a:xfrm rot="-1093938" flipH="1">
            <a:off x="7466490" y="5821578"/>
            <a:ext cx="2206779" cy="1825608"/>
          </a:xfrm>
          <a:custGeom>
            <a:avLst/>
            <a:gdLst/>
            <a:ahLst/>
            <a:cxnLst/>
            <a:rect l="l" t="t" r="r" b="b"/>
            <a:pathLst>
              <a:path w="2206779" h="1825608">
                <a:moveTo>
                  <a:pt x="2206779" y="0"/>
                </a:moveTo>
                <a:lnTo>
                  <a:pt x="0" y="0"/>
                </a:lnTo>
                <a:lnTo>
                  <a:pt x="0" y="1825609"/>
                </a:lnTo>
                <a:lnTo>
                  <a:pt x="2206779" y="1825609"/>
                </a:lnTo>
                <a:lnTo>
                  <a:pt x="2206779"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72630846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8567</TotalTime>
  <Words>4998</Words>
  <Application>Microsoft Office PowerPoint</Application>
  <PresentationFormat>全屏显示(4:3)</PresentationFormat>
  <Paragraphs>202</Paragraphs>
  <Slides>27</Slides>
  <Notes>17</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27</vt:i4>
      </vt:variant>
    </vt:vector>
  </HeadingPairs>
  <TitlesOfParts>
    <vt:vector size="38" baseType="lpstr">
      <vt:lpstr>quote-cjk-patch</vt:lpstr>
      <vt:lpstr>Segoe WPC</vt:lpstr>
      <vt:lpstr>等线</vt:lpstr>
      <vt:lpstr>等线 Light</vt:lpstr>
      <vt:lpstr>宋体</vt:lpstr>
      <vt:lpstr>微软雅黑</vt:lpstr>
      <vt:lpstr>Arial</vt:lpstr>
      <vt:lpstr>Calibri</vt:lpstr>
      <vt:lpstr>Segoe UI</vt:lpstr>
      <vt:lpstr>Times New Roman</vt:lpstr>
      <vt:lpstr>Office 主题​​</vt:lpstr>
      <vt:lpstr>中国流行传染病抽省可视化与人机交互 </vt:lpstr>
      <vt:lpstr>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1. 设计特点总结：</vt:lpstr>
      <vt:lpstr>2. 未来方向总结：</vt:lpstr>
      <vt:lpstr>感谢观看!</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企业级应用开发技术     —J2EE开发</dc:title>
  <dc:creator>ljz</dc:creator>
  <cp:lastModifiedBy>lsq1783198384@icloud.com</cp:lastModifiedBy>
  <cp:revision>297</cp:revision>
  <dcterms:created xsi:type="dcterms:W3CDTF">2019-09-02T05:19:50Z</dcterms:created>
  <dcterms:modified xsi:type="dcterms:W3CDTF">2025-11-10T04:54:10Z</dcterms:modified>
</cp:coreProperties>
</file>